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4"/>
  </p:sldMasterIdLst>
  <p:sldIdLst>
    <p:sldId id="266" r:id="rId5"/>
    <p:sldId id="267" r:id="rId6"/>
    <p:sldId id="258" r:id="rId7"/>
    <p:sldId id="277" r:id="rId8"/>
    <p:sldId id="276" r:id="rId9"/>
    <p:sldId id="280" r:id="rId10"/>
    <p:sldId id="282" r:id="rId11"/>
    <p:sldId id="283" r:id="rId12"/>
    <p:sldId id="262" r:id="rId13"/>
    <p:sldId id="268" r:id="rId14"/>
    <p:sldId id="269" r:id="rId15"/>
    <p:sldId id="275" r:id="rId16"/>
    <p:sldId id="273" r:id="rId17"/>
    <p:sldId id="272" r:id="rId18"/>
    <p:sldId id="284" r:id="rId19"/>
    <p:sldId id="271" r:id="rId20"/>
    <p:sldId id="279" r:id="rId21"/>
  </p:sldIdLst>
  <p:sldSz cx="18288000" cy="10287000"/>
  <p:notesSz cx="6858000" cy="9144000"/>
  <p:embeddedFontLst>
    <p:embeddedFont>
      <p:font typeface="DM Sans Bold" pitchFamily="2" charset="0"/>
      <p:regular r:id="rId22"/>
      <p:bold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606A5A-7B0C-F31A-57BB-C4C91576A160}" v="848" dt="2024-12-04T07:21:48.969"/>
    <p1510:client id="{0EFCB489-1065-0400-93A2-EE7C368C558C}" v="303" dt="2024-12-05T21:26:04.710"/>
    <p1510:client id="{103AC0EC-F826-4E45-0893-EFE0C9835396}" v="281" dt="2024-12-05T22:13:59.030"/>
    <p1510:client id="{16825F06-20F5-72C5-3165-5CA44F72D4CC}" v="3" dt="2024-12-05T17:03:21.551"/>
    <p1510:client id="{1D751F97-10B0-A348-DA8A-640B287D1984}" v="8" dt="2024-12-05T22:08:40.139"/>
    <p1510:client id="{1F30F995-C8F0-8789-49A6-C044A36E1BF0}" v="79" dt="2024-12-04T22:35:10.970"/>
    <p1510:client id="{230577D4-A49C-C0E1-A23D-D4A4E45C5FA7}" v="2" dt="2024-12-04T21:28:05.376"/>
    <p1510:client id="{28303698-D5B8-1E2B-5669-72131F64FAED}" v="140" dt="2024-12-04T16:21:25.097"/>
    <p1510:client id="{41BDE5F0-B76C-E7D9-0CC2-22DD67755AB0}" v="1" dt="2024-12-05T22:15:42.507"/>
    <p1510:client id="{4AE343AC-7FA7-DAF1-5253-DB7AA6819935}" v="186" dt="2024-12-05T02:24:52.734"/>
    <p1510:client id="{50047A9C-4F0F-57FD-6315-FA879825377E}" v="33" dt="2024-12-05T00:46:17.711"/>
    <p1510:client id="{51B24A85-B2AE-B18D-B8C6-CDB69EF63650}" v="376" dt="2024-12-04T21:10:32.713"/>
    <p1510:client id="{6988528E-F84E-BE21-4951-CED05C137ADC}" v="257" dt="2024-12-04T17:50:47.751"/>
    <p1510:client id="{6AF02FC0-9769-F32A-6DE7-549E21568D1E}" v="43" dt="2024-12-04T06:25:28.296"/>
    <p1510:client id="{778BC145-07FD-4C99-923B-80C655244BDE}" v="173" dt="2024-12-05T00:12:37.179"/>
    <p1510:client id="{77C7CD28-2148-1E41-A900-617A8A451459}" v="98" dt="2024-12-05T05:36:36.099"/>
    <p1510:client id="{7961D0E7-8D15-8307-B330-24ECB1A8D474}" v="334" dt="2024-12-05T07:10:32.884"/>
    <p1510:client id="{9B2F9FB4-E374-80B0-9F36-E3D5CC1D785A}" v="13" dt="2024-12-04T18:29:30.783"/>
    <p1510:client id="{A442481D-448D-3D91-EFAD-BE56378A1C3A}" v="152" dt="2024-12-05T04:36:44.413"/>
    <p1510:client id="{B99D90DA-9F74-1D44-B720-FF863A7309F9}" v="67" dt="2024-12-05T22:20:43.775"/>
    <p1510:client id="{BD4541AC-D561-4285-B06C-E3829AFCF0F4}" v="657" dt="2024-12-04T22:38:40.789"/>
    <p1510:client id="{C75D11E7-D613-9843-C3E7-E380A999489E}" v="2" dt="2024-12-04T21:25:14.628"/>
    <p1510:client id="{D2D1DE9E-B08C-C58D-CEB9-DAB9C78B3DCE}" v="46" dt="2024-12-04T17:59:35.220"/>
    <p1510:client id="{D4C6FF3B-98FB-F8C7-3DEE-AE48FAAC95D7}" v="838" dt="2024-12-06T00:50:02.328"/>
    <p1510:client id="{DC5F03D5-7A07-7EAE-FC09-5A8AFF3D078E}" v="28" dt="2024-12-04T19:04:10.104"/>
    <p1510:client id="{E33CF71A-1279-2D05-A2CA-F8903ECC70B0}" v="30" dt="2024-12-05T22:48:04.010"/>
    <p1510:client id="{E5D77D8F-0635-A624-9B80-484211A49B70}" v="752" dt="2024-12-04T20:47:39.280"/>
    <p1510:client id="{FC779979-35DA-52AD-D3B1-030879DB3BAA}" v="140" dt="2024-12-04T20:03:05.57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0"/>
        <p:guide pos="2880"/>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font" Target="fonts/font2.fntdata"/><Relationship Id="rId28"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1.fntdata"/><Relationship Id="rId27"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0A87F8D-1C2D-4236-B8BF-F5277FE263F4}"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0B5149CA-7A58-461D-8A7B-211481317769}">
      <dgm:prSet phldr="0"/>
      <dgm:spPr/>
      <dgm:t>
        <a:bodyPr/>
        <a:lstStyle/>
        <a:p>
          <a:pPr rtl="0"/>
          <a:r>
            <a:rPr lang="en-US" b="0">
              <a:latin typeface="Times New Roman"/>
              <a:cs typeface="Times New Roman"/>
            </a:rPr>
            <a:t> 4,82,791 (non -severe).             1,62,699 (severe)</a:t>
          </a:r>
        </a:p>
      </dgm:t>
    </dgm:pt>
    <dgm:pt modelId="{E05971C2-EC06-4F50-9542-E298E5060398}" type="parTrans" cxnId="{B31A3C37-31D1-47D4-B8A5-91A137681BA9}">
      <dgm:prSet/>
      <dgm:spPr/>
      <dgm:t>
        <a:bodyPr/>
        <a:lstStyle/>
        <a:p>
          <a:endParaRPr lang="en-US"/>
        </a:p>
      </dgm:t>
    </dgm:pt>
    <dgm:pt modelId="{4A57DC52-4F78-401A-BF94-C1CBF29CC3D0}" type="sibTrans" cxnId="{B31A3C37-31D1-47D4-B8A5-91A137681BA9}">
      <dgm:prSet/>
      <dgm:spPr/>
      <dgm:t>
        <a:bodyPr/>
        <a:lstStyle/>
        <a:p>
          <a:endParaRPr lang="en-US"/>
        </a:p>
      </dgm:t>
    </dgm:pt>
    <dgm:pt modelId="{53C05D86-E725-444F-8A5C-61D004BC9F89}">
      <dgm:prSet/>
      <dgm:spPr/>
      <dgm:t>
        <a:bodyPr/>
        <a:lstStyle/>
        <a:p>
          <a:pPr rtl="0"/>
          <a:r>
            <a:rPr lang="en-US" b="0" i="0">
              <a:latin typeface="Times New Roman"/>
              <a:cs typeface="Times New Roman"/>
            </a:rPr>
            <a:t> 30% fewer severe crashes.</a:t>
          </a:r>
          <a:r>
            <a:rPr lang="en-US" b="0" i="0">
              <a:solidFill>
                <a:schemeClr val="bg1"/>
              </a:solidFill>
              <a:latin typeface="Times New Roman"/>
              <a:cs typeface="Times New Roman"/>
            </a:rPr>
            <a:t>  </a:t>
          </a:r>
          <a:r>
            <a:rPr lang="en-US" b="0">
              <a:solidFill>
                <a:schemeClr val="bg1"/>
              </a:solidFill>
              <a:latin typeface="Times New Roman"/>
              <a:cs typeface="Times New Roman"/>
            </a:rPr>
            <a:t>1,69,938    (non-severe).         77,579 (severe)</a:t>
          </a:r>
        </a:p>
      </dgm:t>
    </dgm:pt>
    <dgm:pt modelId="{23FFF9DE-DCBD-4D41-A900-B37F1FCFF967}" type="parTrans" cxnId="{ACBCD818-26D5-406C-9802-620522E2080E}">
      <dgm:prSet/>
      <dgm:spPr/>
      <dgm:t>
        <a:bodyPr/>
        <a:lstStyle/>
        <a:p>
          <a:endParaRPr lang="en-US"/>
        </a:p>
      </dgm:t>
    </dgm:pt>
    <dgm:pt modelId="{CC89E111-38E5-450E-9E97-DA48BED0E419}" type="sibTrans" cxnId="{ACBCD818-26D5-406C-9802-620522E2080E}">
      <dgm:prSet/>
      <dgm:spPr/>
      <dgm:t>
        <a:bodyPr/>
        <a:lstStyle/>
        <a:p>
          <a:endParaRPr lang="en-US"/>
        </a:p>
      </dgm:t>
    </dgm:pt>
    <dgm:pt modelId="{F51378DD-388B-4823-9DB8-EE8597B0D008}">
      <dgm:prSet phldr="0"/>
      <dgm:spPr/>
      <dgm:t>
        <a:bodyPr/>
        <a:lstStyle/>
        <a:p>
          <a:pPr rtl="0"/>
          <a:r>
            <a:rPr lang="en-US" b="0">
              <a:latin typeface="Times New Roman"/>
              <a:cs typeface="Times New Roman"/>
            </a:rPr>
            <a:t>High incidents of rear-end collisions due to abrupt stops and driver unpredictability.</a:t>
          </a:r>
        </a:p>
      </dgm:t>
    </dgm:pt>
    <dgm:pt modelId="{88443A19-D164-4E65-BFD0-F3EC2D0DE8B7}" type="parTrans" cxnId="{8D47C539-9FAC-43CA-889D-3FB40B423636}">
      <dgm:prSet/>
      <dgm:spPr/>
      <dgm:t>
        <a:bodyPr/>
        <a:lstStyle/>
        <a:p>
          <a:endParaRPr lang="en-US"/>
        </a:p>
      </dgm:t>
    </dgm:pt>
    <dgm:pt modelId="{DD6BB5C7-0A08-44E4-B285-9A8C605D25BC}" type="sibTrans" cxnId="{8D47C539-9FAC-43CA-889D-3FB40B423636}">
      <dgm:prSet/>
      <dgm:spPr/>
      <dgm:t>
        <a:bodyPr/>
        <a:lstStyle/>
        <a:p>
          <a:endParaRPr lang="en-US"/>
        </a:p>
      </dgm:t>
    </dgm:pt>
    <dgm:pt modelId="{CE8BA2CD-0FE1-49BB-8966-CB78BBB4789A}">
      <dgm:prSet/>
      <dgm:spPr/>
      <dgm:t>
        <a:bodyPr/>
        <a:lstStyle/>
        <a:p>
          <a:pPr rtl="0"/>
          <a:r>
            <a:rPr lang="en-US" b="0">
              <a:latin typeface="Times New Roman"/>
              <a:cs typeface="Times New Roman"/>
            </a:rPr>
            <a:t>Highly effective, recorded fewer collisions.</a:t>
          </a:r>
        </a:p>
      </dgm:t>
    </dgm:pt>
    <dgm:pt modelId="{9D1B2EDE-C652-4A93-8CFF-3258F17248D5}" type="parTrans" cxnId="{A251A363-F2F6-4FEA-B4CC-A567F93A4F2C}">
      <dgm:prSet/>
      <dgm:spPr/>
      <dgm:t>
        <a:bodyPr/>
        <a:lstStyle/>
        <a:p>
          <a:endParaRPr lang="en-US"/>
        </a:p>
      </dgm:t>
    </dgm:pt>
    <dgm:pt modelId="{544A5690-B59C-4826-BC8E-DD9E4922D691}" type="sibTrans" cxnId="{A251A363-F2F6-4FEA-B4CC-A567F93A4F2C}">
      <dgm:prSet/>
      <dgm:spPr/>
      <dgm:t>
        <a:bodyPr/>
        <a:lstStyle/>
        <a:p>
          <a:endParaRPr lang="en-US"/>
        </a:p>
      </dgm:t>
    </dgm:pt>
    <dgm:pt modelId="{552F22CB-B972-4AE2-AA11-C609EF73E7B9}">
      <dgm:prSet/>
      <dgm:spPr/>
      <dgm:t>
        <a:bodyPr/>
        <a:lstStyle/>
        <a:p>
          <a:r>
            <a:rPr lang="en-US" b="0" i="0">
              <a:latin typeface="Times New Roman"/>
              <a:cs typeface="Times New Roman"/>
            </a:rPr>
            <a:t>Implication: Prioritize installing signals at high-risk intersections.</a:t>
          </a:r>
          <a:endParaRPr lang="en-US">
            <a:latin typeface="Times New Roman"/>
            <a:cs typeface="Times New Roman"/>
          </a:endParaRPr>
        </a:p>
      </dgm:t>
    </dgm:pt>
    <dgm:pt modelId="{FC0B5562-F2FD-4008-B828-66ACC3FB4A8A}" type="parTrans" cxnId="{4187404C-FA9D-478C-9E93-02CC67DB91CB}">
      <dgm:prSet/>
      <dgm:spPr/>
      <dgm:t>
        <a:bodyPr/>
        <a:lstStyle/>
        <a:p>
          <a:endParaRPr lang="en-US"/>
        </a:p>
      </dgm:t>
    </dgm:pt>
    <dgm:pt modelId="{71D50772-F354-4F1D-A876-898A075D4902}" type="sibTrans" cxnId="{4187404C-FA9D-478C-9E93-02CC67DB91CB}">
      <dgm:prSet/>
      <dgm:spPr/>
      <dgm:t>
        <a:bodyPr/>
        <a:lstStyle/>
        <a:p>
          <a:endParaRPr lang="en-US"/>
        </a:p>
      </dgm:t>
    </dgm:pt>
    <dgm:pt modelId="{27AE8884-0176-4B91-B3B0-19D395F191EC}" type="pres">
      <dgm:prSet presAssocID="{B0A87F8D-1C2D-4236-B8BF-F5277FE263F4}" presName="diagram" presStyleCnt="0">
        <dgm:presLayoutVars>
          <dgm:dir/>
          <dgm:resizeHandles val="exact"/>
        </dgm:presLayoutVars>
      </dgm:prSet>
      <dgm:spPr/>
    </dgm:pt>
    <dgm:pt modelId="{91ACA21A-E7FF-42FD-AD2C-352E161FC880}" type="pres">
      <dgm:prSet presAssocID="{0B5149CA-7A58-461D-8A7B-211481317769}" presName="node" presStyleLbl="node1" presStyleIdx="0" presStyleCnt="5">
        <dgm:presLayoutVars>
          <dgm:bulletEnabled val="1"/>
        </dgm:presLayoutVars>
      </dgm:prSet>
      <dgm:spPr/>
    </dgm:pt>
    <dgm:pt modelId="{31AEAB4E-FA6D-4BC4-ABE0-6D9A418665DA}" type="pres">
      <dgm:prSet presAssocID="{4A57DC52-4F78-401A-BF94-C1CBF29CC3D0}" presName="sibTrans" presStyleCnt="0"/>
      <dgm:spPr/>
    </dgm:pt>
    <dgm:pt modelId="{84511118-7920-4E97-BB48-5B837E88D6B8}" type="pres">
      <dgm:prSet presAssocID="{53C05D86-E725-444F-8A5C-61D004BC9F89}" presName="node" presStyleLbl="node1" presStyleIdx="1" presStyleCnt="5">
        <dgm:presLayoutVars>
          <dgm:bulletEnabled val="1"/>
        </dgm:presLayoutVars>
      </dgm:prSet>
      <dgm:spPr/>
    </dgm:pt>
    <dgm:pt modelId="{03ACA887-F984-486B-92FC-2D59820CA192}" type="pres">
      <dgm:prSet presAssocID="{CC89E111-38E5-450E-9E97-DA48BED0E419}" presName="sibTrans" presStyleCnt="0"/>
      <dgm:spPr/>
    </dgm:pt>
    <dgm:pt modelId="{4D07C293-E01D-4E41-9543-A65551E7940F}" type="pres">
      <dgm:prSet presAssocID="{F51378DD-388B-4823-9DB8-EE8597B0D008}" presName="node" presStyleLbl="node1" presStyleIdx="2" presStyleCnt="5">
        <dgm:presLayoutVars>
          <dgm:bulletEnabled val="1"/>
        </dgm:presLayoutVars>
      </dgm:prSet>
      <dgm:spPr/>
    </dgm:pt>
    <dgm:pt modelId="{26273C17-5CCF-494D-AD4D-FF76219A238F}" type="pres">
      <dgm:prSet presAssocID="{DD6BB5C7-0A08-44E4-B285-9A8C605D25BC}" presName="sibTrans" presStyleCnt="0"/>
      <dgm:spPr/>
    </dgm:pt>
    <dgm:pt modelId="{02FB5089-0D3A-4566-B5AD-14D4EADECCDF}" type="pres">
      <dgm:prSet presAssocID="{CE8BA2CD-0FE1-49BB-8966-CB78BBB4789A}" presName="node" presStyleLbl="node1" presStyleIdx="3" presStyleCnt="5">
        <dgm:presLayoutVars>
          <dgm:bulletEnabled val="1"/>
        </dgm:presLayoutVars>
      </dgm:prSet>
      <dgm:spPr/>
    </dgm:pt>
    <dgm:pt modelId="{A2C4EAF0-8E4A-4BAB-A20E-5ED94C2C29D4}" type="pres">
      <dgm:prSet presAssocID="{544A5690-B59C-4826-BC8E-DD9E4922D691}" presName="sibTrans" presStyleCnt="0"/>
      <dgm:spPr/>
    </dgm:pt>
    <dgm:pt modelId="{DBE76C3D-7557-4340-9304-1B2EDFF1D60F}" type="pres">
      <dgm:prSet presAssocID="{552F22CB-B972-4AE2-AA11-C609EF73E7B9}" presName="node" presStyleLbl="node1" presStyleIdx="4" presStyleCnt="5">
        <dgm:presLayoutVars>
          <dgm:bulletEnabled val="1"/>
        </dgm:presLayoutVars>
      </dgm:prSet>
      <dgm:spPr/>
    </dgm:pt>
  </dgm:ptLst>
  <dgm:cxnLst>
    <dgm:cxn modelId="{ACBCD818-26D5-406C-9802-620522E2080E}" srcId="{B0A87F8D-1C2D-4236-B8BF-F5277FE263F4}" destId="{53C05D86-E725-444F-8A5C-61D004BC9F89}" srcOrd="1" destOrd="0" parTransId="{23FFF9DE-DCBD-4D41-A900-B37F1FCFF967}" sibTransId="{CC89E111-38E5-450E-9E97-DA48BED0E419}"/>
    <dgm:cxn modelId="{D3A8922E-8663-4972-8903-CA74118352D5}" type="presOf" srcId="{F51378DD-388B-4823-9DB8-EE8597B0D008}" destId="{4D07C293-E01D-4E41-9543-A65551E7940F}" srcOrd="0" destOrd="0" presId="urn:microsoft.com/office/officeart/2005/8/layout/default"/>
    <dgm:cxn modelId="{9D9FD336-8E75-49B0-8B68-183D686DE11F}" type="presOf" srcId="{0B5149CA-7A58-461D-8A7B-211481317769}" destId="{91ACA21A-E7FF-42FD-AD2C-352E161FC880}" srcOrd="0" destOrd="0" presId="urn:microsoft.com/office/officeart/2005/8/layout/default"/>
    <dgm:cxn modelId="{B31A3C37-31D1-47D4-B8A5-91A137681BA9}" srcId="{B0A87F8D-1C2D-4236-B8BF-F5277FE263F4}" destId="{0B5149CA-7A58-461D-8A7B-211481317769}" srcOrd="0" destOrd="0" parTransId="{E05971C2-EC06-4F50-9542-E298E5060398}" sibTransId="{4A57DC52-4F78-401A-BF94-C1CBF29CC3D0}"/>
    <dgm:cxn modelId="{8D47C539-9FAC-43CA-889D-3FB40B423636}" srcId="{B0A87F8D-1C2D-4236-B8BF-F5277FE263F4}" destId="{F51378DD-388B-4823-9DB8-EE8597B0D008}" srcOrd="2" destOrd="0" parTransId="{88443A19-D164-4E65-BFD0-F3EC2D0DE8B7}" sibTransId="{DD6BB5C7-0A08-44E4-B285-9A8C605D25BC}"/>
    <dgm:cxn modelId="{62967D61-B828-4158-B8EE-F85BB05A6408}" type="presOf" srcId="{552F22CB-B972-4AE2-AA11-C609EF73E7B9}" destId="{DBE76C3D-7557-4340-9304-1B2EDFF1D60F}" srcOrd="0" destOrd="0" presId="urn:microsoft.com/office/officeart/2005/8/layout/default"/>
    <dgm:cxn modelId="{A251A363-F2F6-4FEA-B4CC-A567F93A4F2C}" srcId="{B0A87F8D-1C2D-4236-B8BF-F5277FE263F4}" destId="{CE8BA2CD-0FE1-49BB-8966-CB78BBB4789A}" srcOrd="3" destOrd="0" parTransId="{9D1B2EDE-C652-4A93-8CFF-3258F17248D5}" sibTransId="{544A5690-B59C-4826-BC8E-DD9E4922D691}"/>
    <dgm:cxn modelId="{4187404C-FA9D-478C-9E93-02CC67DB91CB}" srcId="{B0A87F8D-1C2D-4236-B8BF-F5277FE263F4}" destId="{552F22CB-B972-4AE2-AA11-C609EF73E7B9}" srcOrd="4" destOrd="0" parTransId="{FC0B5562-F2FD-4008-B828-66ACC3FB4A8A}" sibTransId="{71D50772-F354-4F1D-A876-898A075D4902}"/>
    <dgm:cxn modelId="{03767B54-8C01-4E61-ADA7-F13ABFB12279}" type="presOf" srcId="{53C05D86-E725-444F-8A5C-61D004BC9F89}" destId="{84511118-7920-4E97-BB48-5B837E88D6B8}" srcOrd="0" destOrd="0" presId="urn:microsoft.com/office/officeart/2005/8/layout/default"/>
    <dgm:cxn modelId="{845539C6-E4A6-4CC3-8A98-94B3BC232ECF}" type="presOf" srcId="{B0A87F8D-1C2D-4236-B8BF-F5277FE263F4}" destId="{27AE8884-0176-4B91-B3B0-19D395F191EC}" srcOrd="0" destOrd="0" presId="urn:microsoft.com/office/officeart/2005/8/layout/default"/>
    <dgm:cxn modelId="{438506D6-1A9E-4525-A8EE-7CF0629789DA}" type="presOf" srcId="{CE8BA2CD-0FE1-49BB-8966-CB78BBB4789A}" destId="{02FB5089-0D3A-4566-B5AD-14D4EADECCDF}" srcOrd="0" destOrd="0" presId="urn:microsoft.com/office/officeart/2005/8/layout/default"/>
    <dgm:cxn modelId="{CF13CB92-0AEA-4D34-8187-B0AB72998E0E}" type="presParOf" srcId="{27AE8884-0176-4B91-B3B0-19D395F191EC}" destId="{91ACA21A-E7FF-42FD-AD2C-352E161FC880}" srcOrd="0" destOrd="0" presId="urn:microsoft.com/office/officeart/2005/8/layout/default"/>
    <dgm:cxn modelId="{1203D857-85E0-4DA1-9345-662256EB0FBE}" type="presParOf" srcId="{27AE8884-0176-4B91-B3B0-19D395F191EC}" destId="{31AEAB4E-FA6D-4BC4-ABE0-6D9A418665DA}" srcOrd="1" destOrd="0" presId="urn:microsoft.com/office/officeart/2005/8/layout/default"/>
    <dgm:cxn modelId="{4633CCA2-B8EA-4050-96A7-C093A2CA60D7}" type="presParOf" srcId="{27AE8884-0176-4B91-B3B0-19D395F191EC}" destId="{84511118-7920-4E97-BB48-5B837E88D6B8}" srcOrd="2" destOrd="0" presId="urn:microsoft.com/office/officeart/2005/8/layout/default"/>
    <dgm:cxn modelId="{6C94129E-382B-40A0-8666-1207850EC7C6}" type="presParOf" srcId="{27AE8884-0176-4B91-B3B0-19D395F191EC}" destId="{03ACA887-F984-486B-92FC-2D59820CA192}" srcOrd="3" destOrd="0" presId="urn:microsoft.com/office/officeart/2005/8/layout/default"/>
    <dgm:cxn modelId="{4AB15C87-3A9F-4C6C-891A-0ACF7193A49E}" type="presParOf" srcId="{27AE8884-0176-4B91-B3B0-19D395F191EC}" destId="{4D07C293-E01D-4E41-9543-A65551E7940F}" srcOrd="4" destOrd="0" presId="urn:microsoft.com/office/officeart/2005/8/layout/default"/>
    <dgm:cxn modelId="{830E61C3-4713-440F-A9D4-C09AD4741BB7}" type="presParOf" srcId="{27AE8884-0176-4B91-B3B0-19D395F191EC}" destId="{26273C17-5CCF-494D-AD4D-FF76219A238F}" srcOrd="5" destOrd="0" presId="urn:microsoft.com/office/officeart/2005/8/layout/default"/>
    <dgm:cxn modelId="{21340787-5880-43EB-99FB-6EFE294DA080}" type="presParOf" srcId="{27AE8884-0176-4B91-B3B0-19D395F191EC}" destId="{02FB5089-0D3A-4566-B5AD-14D4EADECCDF}" srcOrd="6" destOrd="0" presId="urn:microsoft.com/office/officeart/2005/8/layout/default"/>
    <dgm:cxn modelId="{0BCD5796-6DAC-48AA-9A9B-06E2F8525440}" type="presParOf" srcId="{27AE8884-0176-4B91-B3B0-19D395F191EC}" destId="{A2C4EAF0-8E4A-4BAB-A20E-5ED94C2C29D4}" srcOrd="7" destOrd="0" presId="urn:microsoft.com/office/officeart/2005/8/layout/default"/>
    <dgm:cxn modelId="{F6C8A8F4-007A-4C67-A5E0-E757144E76BC}" type="presParOf" srcId="{27AE8884-0176-4B91-B3B0-19D395F191EC}" destId="{DBE76C3D-7557-4340-9304-1B2EDFF1D60F}" srcOrd="8" destOrd="0" presId="urn:microsoft.com/office/officeart/2005/8/layout/defaul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ACA21A-E7FF-42FD-AD2C-352E161FC880}">
      <dsp:nvSpPr>
        <dsp:cNvPr id="0" name=""/>
        <dsp:cNvSpPr/>
      </dsp:nvSpPr>
      <dsp:spPr>
        <a:xfrm>
          <a:off x="797" y="574214"/>
          <a:ext cx="3111524" cy="1866914"/>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rtl="0">
            <a:lnSpc>
              <a:spcPct val="90000"/>
            </a:lnSpc>
            <a:spcBef>
              <a:spcPct val="0"/>
            </a:spcBef>
            <a:spcAft>
              <a:spcPct val="35000"/>
            </a:spcAft>
            <a:buNone/>
          </a:pPr>
          <a:r>
            <a:rPr lang="en-US" sz="2600" b="0" kern="1200">
              <a:latin typeface="Times New Roman"/>
              <a:cs typeface="Times New Roman"/>
            </a:rPr>
            <a:t> 4,82,791 (non -severe).             1,62,699 (severe)</a:t>
          </a:r>
        </a:p>
      </dsp:txBody>
      <dsp:txXfrm>
        <a:off x="797" y="574214"/>
        <a:ext cx="3111524" cy="1866914"/>
      </dsp:txXfrm>
    </dsp:sp>
    <dsp:sp modelId="{84511118-7920-4E97-BB48-5B837E88D6B8}">
      <dsp:nvSpPr>
        <dsp:cNvPr id="0" name=""/>
        <dsp:cNvSpPr/>
      </dsp:nvSpPr>
      <dsp:spPr>
        <a:xfrm>
          <a:off x="3423474" y="574214"/>
          <a:ext cx="3111524" cy="1866914"/>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rtl="0">
            <a:lnSpc>
              <a:spcPct val="90000"/>
            </a:lnSpc>
            <a:spcBef>
              <a:spcPct val="0"/>
            </a:spcBef>
            <a:spcAft>
              <a:spcPct val="35000"/>
            </a:spcAft>
            <a:buNone/>
          </a:pPr>
          <a:r>
            <a:rPr lang="en-US" sz="2600" b="0" i="0" kern="1200">
              <a:latin typeface="Times New Roman"/>
              <a:cs typeface="Times New Roman"/>
            </a:rPr>
            <a:t> 30% fewer severe crashes.</a:t>
          </a:r>
          <a:r>
            <a:rPr lang="en-US" sz="2600" b="0" i="0" kern="1200">
              <a:solidFill>
                <a:schemeClr val="bg1"/>
              </a:solidFill>
              <a:latin typeface="Times New Roman"/>
              <a:cs typeface="Times New Roman"/>
            </a:rPr>
            <a:t>  </a:t>
          </a:r>
          <a:r>
            <a:rPr lang="en-US" sz="2600" b="0" kern="1200">
              <a:solidFill>
                <a:schemeClr val="bg1"/>
              </a:solidFill>
              <a:latin typeface="Times New Roman"/>
              <a:cs typeface="Times New Roman"/>
            </a:rPr>
            <a:t>1,69,938    (non-severe).         77,579 (severe)</a:t>
          </a:r>
        </a:p>
      </dsp:txBody>
      <dsp:txXfrm>
        <a:off x="3423474" y="574214"/>
        <a:ext cx="3111524" cy="1866914"/>
      </dsp:txXfrm>
    </dsp:sp>
    <dsp:sp modelId="{4D07C293-E01D-4E41-9543-A65551E7940F}">
      <dsp:nvSpPr>
        <dsp:cNvPr id="0" name=""/>
        <dsp:cNvSpPr/>
      </dsp:nvSpPr>
      <dsp:spPr>
        <a:xfrm>
          <a:off x="797" y="2752281"/>
          <a:ext cx="3111524" cy="1866914"/>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rtl="0">
            <a:lnSpc>
              <a:spcPct val="90000"/>
            </a:lnSpc>
            <a:spcBef>
              <a:spcPct val="0"/>
            </a:spcBef>
            <a:spcAft>
              <a:spcPct val="35000"/>
            </a:spcAft>
            <a:buNone/>
          </a:pPr>
          <a:r>
            <a:rPr lang="en-US" sz="2600" b="0" kern="1200">
              <a:latin typeface="Times New Roman"/>
              <a:cs typeface="Times New Roman"/>
            </a:rPr>
            <a:t>High incidents of rear-end collisions due to abrupt stops and driver unpredictability.</a:t>
          </a:r>
        </a:p>
      </dsp:txBody>
      <dsp:txXfrm>
        <a:off x="797" y="2752281"/>
        <a:ext cx="3111524" cy="1866914"/>
      </dsp:txXfrm>
    </dsp:sp>
    <dsp:sp modelId="{02FB5089-0D3A-4566-B5AD-14D4EADECCDF}">
      <dsp:nvSpPr>
        <dsp:cNvPr id="0" name=""/>
        <dsp:cNvSpPr/>
      </dsp:nvSpPr>
      <dsp:spPr>
        <a:xfrm>
          <a:off x="3423474" y="2752281"/>
          <a:ext cx="3111524" cy="1866914"/>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rtl="0">
            <a:lnSpc>
              <a:spcPct val="90000"/>
            </a:lnSpc>
            <a:spcBef>
              <a:spcPct val="0"/>
            </a:spcBef>
            <a:spcAft>
              <a:spcPct val="35000"/>
            </a:spcAft>
            <a:buNone/>
          </a:pPr>
          <a:r>
            <a:rPr lang="en-US" sz="2600" b="0" kern="1200">
              <a:latin typeface="Times New Roman"/>
              <a:cs typeface="Times New Roman"/>
            </a:rPr>
            <a:t>Highly effective, recorded fewer collisions.</a:t>
          </a:r>
        </a:p>
      </dsp:txBody>
      <dsp:txXfrm>
        <a:off x="3423474" y="2752281"/>
        <a:ext cx="3111524" cy="1866914"/>
      </dsp:txXfrm>
    </dsp:sp>
    <dsp:sp modelId="{DBE76C3D-7557-4340-9304-1B2EDFF1D60F}">
      <dsp:nvSpPr>
        <dsp:cNvPr id="0" name=""/>
        <dsp:cNvSpPr/>
      </dsp:nvSpPr>
      <dsp:spPr>
        <a:xfrm>
          <a:off x="1712136" y="4930348"/>
          <a:ext cx="3111524" cy="1866914"/>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b="0" i="0" kern="1200">
              <a:latin typeface="Times New Roman"/>
              <a:cs typeface="Times New Roman"/>
            </a:rPr>
            <a:t>Implication: Prioritize installing signals at high-risk intersections.</a:t>
          </a:r>
          <a:endParaRPr lang="en-US" sz="2600" kern="1200">
            <a:latin typeface="Times New Roman"/>
            <a:cs typeface="Times New Roman"/>
          </a:endParaRPr>
        </a:p>
      </dsp:txBody>
      <dsp:txXfrm>
        <a:off x="1712136" y="4930348"/>
        <a:ext cx="3111524" cy="1866914"/>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12/9/2024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12/9/2024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11.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6.png"/><Relationship Id="rId7" Type="http://schemas.openxmlformats.org/officeDocument/2006/relationships/diagramColors" Target="../diagrams/colors1.xml"/><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 Id="rId9" Type="http://schemas.openxmlformats.org/officeDocument/2006/relationships/image" Target="../media/image17.png"/></Relationships>
</file>

<file path=ppt/slides/_rels/slide1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22.jpeg"/><Relationship Id="rId3" Type="http://schemas.openxmlformats.org/officeDocument/2006/relationships/hyperlink" Target="https://www.sciencedirect.com/journal/accident-analysis-and-prevention/vol/43/issue/1" TargetMode="External"/><Relationship Id="rId7" Type="http://schemas.openxmlformats.org/officeDocument/2006/relationships/hyperlink" Target="https://www.who.int/news-room/fact-sheets/detail/road-traffic-injuries" TargetMode="External"/><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hyperlink" Target="https://www.nhtsa.gov/press-releases/2024-Q1-traffic-fatality-estimates" TargetMode="External"/><Relationship Id="rId5" Type="http://schemas.openxmlformats.org/officeDocument/2006/relationships/hyperlink" Target="https://doi.org/10.1016/j.ssci.2017.11.005" TargetMode="External"/><Relationship Id="rId4" Type="http://schemas.openxmlformats.org/officeDocument/2006/relationships/hyperlink" Target="https://doi.org/10.3141/2582-09" TargetMode="External"/></Relationships>
</file>

<file path=ppt/slides/_rels/slide16.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_professional_thematic_image_depicting_heavy_Chic_CONVERTED.png"/>
          <p:cNvPicPr>
            <a:picLocks noChangeAspect="1"/>
          </p:cNvPicPr>
          <p:nvPr/>
        </p:nvPicPr>
        <p:blipFill>
          <a:blip r:embed="rId2"/>
          <a:srcRect l="286" t="9091" r="33928" b="-1"/>
          <a:stretch/>
        </p:blipFill>
        <p:spPr>
          <a:xfrm>
            <a:off x="5285232" y="10"/>
            <a:ext cx="13002768" cy="10286990"/>
          </a:xfrm>
          <a:prstGeom prst="rect">
            <a:avLst/>
          </a:prstGeom>
        </p:spPr>
      </p:pic>
      <p:sp>
        <p:nvSpPr>
          <p:cNvPr id="22" name="Rectangle 21">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4634901" cy="10287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716971" y="1166845"/>
            <a:ext cx="6614368" cy="4806201"/>
          </a:xfrm>
        </p:spPr>
        <p:txBody>
          <a:bodyPr vert="horz" lIns="137160" tIns="68580" rIns="137160" bIns="68580" rtlCol="0" anchor="b">
            <a:normAutofit/>
          </a:bodyPr>
          <a:lstStyle/>
          <a:p>
            <a:pPr algn="l">
              <a:lnSpc>
                <a:spcPct val="90000"/>
              </a:lnSpc>
            </a:pPr>
            <a:r>
              <a:rPr lang="en-US" sz="5600"/>
              <a:t>Unlocking Insights into Traffic Collisions in Chicago: A Data-Driven Approach to Urban Safety</a:t>
            </a:r>
          </a:p>
        </p:txBody>
      </p:sp>
      <p:sp>
        <p:nvSpPr>
          <p:cNvPr id="3" name="Subtitle 2"/>
          <p:cNvSpPr>
            <a:spLocks noGrp="1"/>
          </p:cNvSpPr>
          <p:nvPr>
            <p:ph type="subTitle" idx="1"/>
          </p:nvPr>
        </p:nvSpPr>
        <p:spPr>
          <a:xfrm>
            <a:off x="716970" y="7309383"/>
            <a:ext cx="6035038" cy="1812211"/>
          </a:xfrm>
        </p:spPr>
        <p:txBody>
          <a:bodyPr vert="horz" lIns="137160" tIns="68580" rIns="137160" bIns="68580" rtlCol="0" anchor="t">
            <a:normAutofit/>
          </a:bodyPr>
          <a:lstStyle/>
          <a:p>
            <a:pPr algn="l">
              <a:lnSpc>
                <a:spcPct val="90000"/>
              </a:lnSpc>
            </a:pPr>
            <a:r>
              <a:rPr lang="en-US" sz="1700" b="1">
                <a:solidFill>
                  <a:schemeClr val="tx1">
                    <a:lumMod val="76000"/>
                    <a:lumOff val="24000"/>
                  </a:schemeClr>
                </a:solidFill>
                <a:latin typeface="Times New Roman"/>
                <a:cs typeface="Times New Roman"/>
              </a:rPr>
              <a:t>Team Members:</a:t>
            </a:r>
          </a:p>
          <a:p>
            <a:pPr algn="l">
              <a:lnSpc>
                <a:spcPct val="90000"/>
              </a:lnSpc>
            </a:pPr>
            <a:r>
              <a:rPr lang="en-US" sz="1700" b="1">
                <a:solidFill>
                  <a:schemeClr val="tx1">
                    <a:lumMod val="76000"/>
                    <a:lumOff val="24000"/>
                  </a:schemeClr>
                </a:solidFill>
                <a:latin typeface="Times New Roman"/>
                <a:cs typeface="Times New Roman"/>
              </a:rPr>
              <a:t>Shivani Patlolla, Abhinav Soma, Adithi Chintha,</a:t>
            </a:r>
          </a:p>
          <a:p>
            <a:pPr algn="l">
              <a:lnSpc>
                <a:spcPct val="90000"/>
              </a:lnSpc>
            </a:pPr>
            <a:r>
              <a:rPr lang="en-US" sz="1700" b="1">
                <a:solidFill>
                  <a:schemeClr val="tx1">
                    <a:lumMod val="76000"/>
                    <a:lumOff val="24000"/>
                  </a:schemeClr>
                </a:solidFill>
                <a:latin typeface="Times New Roman"/>
                <a:cs typeface="Times New Roman"/>
              </a:rPr>
              <a:t>Jahnavi Kommineni, </a:t>
            </a:r>
            <a:r>
              <a:rPr lang="en-US" sz="1700" b="1" err="1">
                <a:solidFill>
                  <a:schemeClr val="tx1">
                    <a:lumMod val="76000"/>
                    <a:lumOff val="24000"/>
                  </a:schemeClr>
                </a:solidFill>
                <a:latin typeface="Times New Roman"/>
                <a:cs typeface="Times New Roman"/>
              </a:rPr>
              <a:t>Pulkam</a:t>
            </a:r>
            <a:r>
              <a:rPr lang="en-US" sz="1700" b="1">
                <a:solidFill>
                  <a:schemeClr val="tx1">
                    <a:lumMod val="76000"/>
                    <a:lumOff val="24000"/>
                  </a:schemeClr>
                </a:solidFill>
                <a:latin typeface="Times New Roman"/>
                <a:cs typeface="Times New Roman"/>
              </a:rPr>
              <a:t> Vasanth Kumar</a:t>
            </a:r>
          </a:p>
          <a:p>
            <a:pPr algn="l">
              <a:lnSpc>
                <a:spcPct val="90000"/>
              </a:lnSpc>
            </a:pPr>
            <a:endParaRPr lang="en-US" sz="1700" b="1">
              <a:solidFill>
                <a:schemeClr val="tx1">
                  <a:lumMod val="76000"/>
                  <a:lumOff val="24000"/>
                </a:schemeClr>
              </a:solidFill>
              <a:latin typeface="Times New Roman"/>
              <a:cs typeface="Times New Roman"/>
            </a:endParaRPr>
          </a:p>
          <a:p>
            <a:pPr algn="l">
              <a:lnSpc>
                <a:spcPct val="90000"/>
              </a:lnSpc>
            </a:pPr>
            <a:r>
              <a:rPr lang="en-US" sz="1700" b="1">
                <a:solidFill>
                  <a:schemeClr val="tx1">
                    <a:lumMod val="76000"/>
                    <a:lumOff val="24000"/>
                  </a:schemeClr>
                </a:solidFill>
                <a:latin typeface="Times New Roman"/>
                <a:cs typeface="Times New Roman"/>
              </a:rPr>
              <a:t>Mentor: Dr. Sameh </a:t>
            </a:r>
            <a:r>
              <a:rPr lang="en-US" sz="1700" b="1" err="1">
                <a:solidFill>
                  <a:schemeClr val="tx1">
                    <a:lumMod val="76000"/>
                    <a:lumOff val="24000"/>
                  </a:schemeClr>
                </a:solidFill>
                <a:latin typeface="Times New Roman"/>
                <a:cs typeface="Times New Roman"/>
              </a:rPr>
              <a:t>Shamroukh</a:t>
            </a:r>
            <a:endParaRPr lang="en-US" sz="1700" b="1">
              <a:solidFill>
                <a:schemeClr val="tx1">
                  <a:lumMod val="76000"/>
                  <a:lumOff val="24000"/>
                </a:schemeClr>
              </a:solidFill>
              <a:latin typeface="Times New Roman"/>
              <a:cs typeface="Times New Roman"/>
            </a:endParaRPr>
          </a:p>
          <a:p>
            <a:pPr algn="l">
              <a:lnSpc>
                <a:spcPct val="90000"/>
              </a:lnSpc>
            </a:pPr>
            <a:r>
              <a:rPr lang="en-US" sz="1700" b="1">
                <a:solidFill>
                  <a:schemeClr val="tx1">
                    <a:lumMod val="76000"/>
                    <a:lumOff val="24000"/>
                  </a:schemeClr>
                </a:solidFill>
                <a:latin typeface="Times New Roman"/>
                <a:cs typeface="Times New Roman"/>
              </a:rPr>
              <a:t>Course: Business Process Analytics (DSCI 5260)</a:t>
            </a:r>
          </a:p>
        </p:txBody>
      </p:sp>
      <p:sp>
        <p:nvSpPr>
          <p:cNvPr id="24" name="Rectangle 23">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39882" y="520187"/>
            <a:ext cx="219456" cy="10561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6" name="Rectangle 25">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1543" y="6820380"/>
            <a:ext cx="5966460" cy="27432"/>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7F3F2"/>
        </a:solidFill>
        <a:effectLst/>
      </p:bgPr>
    </p:bg>
    <p:spTree>
      <p:nvGrpSpPr>
        <p:cNvPr id="1" name=""/>
        <p:cNvGrpSpPr/>
        <p:nvPr/>
      </p:nvGrpSpPr>
      <p:grpSpPr>
        <a:xfrm>
          <a:off x="0" y="0"/>
          <a:ext cx="0" cy="0"/>
          <a:chOff x="0" y="0"/>
          <a:chExt cx="0" cy="0"/>
        </a:xfrm>
      </p:grpSpPr>
      <p:sp>
        <p:nvSpPr>
          <p:cNvPr id="2" name="Freeform 2"/>
          <p:cNvSpPr/>
          <p:nvPr/>
        </p:nvSpPr>
        <p:spPr>
          <a:xfrm rot="5400000">
            <a:off x="11192040" y="1850867"/>
            <a:ext cx="5848694" cy="6045644"/>
          </a:xfrm>
          <a:custGeom>
            <a:avLst/>
            <a:gdLst/>
            <a:ahLst/>
            <a:cxnLst/>
            <a:rect l="l" t="t" r="r" b="b"/>
            <a:pathLst>
              <a:path w="2054310" h="6064382">
                <a:moveTo>
                  <a:pt x="0" y="0"/>
                </a:moveTo>
                <a:lnTo>
                  <a:pt x="2054309" y="0"/>
                </a:lnTo>
                <a:lnTo>
                  <a:pt x="2054309" y="6064383"/>
                </a:lnTo>
                <a:lnTo>
                  <a:pt x="0" y="6064383"/>
                </a:lnTo>
                <a:lnTo>
                  <a:pt x="0" y="0"/>
                </a:lnTo>
                <a:close/>
              </a:path>
            </a:pathLst>
          </a:custGeom>
          <a:blipFill>
            <a:blip r:embed="rId2">
              <a:alphaModFix amt="80000"/>
            </a:blip>
            <a:stretch>
              <a:fillRect/>
            </a:stretch>
          </a:blipFill>
        </p:spPr>
        <p:txBody>
          <a:bodyPr/>
          <a:lstStyle/>
          <a:p>
            <a:endParaRPr lang="en-US"/>
          </a:p>
        </p:txBody>
      </p:sp>
      <p:grpSp>
        <p:nvGrpSpPr>
          <p:cNvPr id="6" name="Group 6"/>
          <p:cNvGrpSpPr/>
          <p:nvPr/>
        </p:nvGrpSpPr>
        <p:grpSpPr>
          <a:xfrm>
            <a:off x="10377518" y="253155"/>
            <a:ext cx="7249580" cy="9709084"/>
            <a:chOff x="0" y="-60478"/>
            <a:chExt cx="3699208" cy="1430206"/>
          </a:xfrm>
        </p:grpSpPr>
        <p:sp>
          <p:nvSpPr>
            <p:cNvPr id="7" name="Freeform 7"/>
            <p:cNvSpPr/>
            <p:nvPr/>
          </p:nvSpPr>
          <p:spPr>
            <a:xfrm>
              <a:off x="4895" y="-60478"/>
              <a:ext cx="3694313" cy="1430206"/>
            </a:xfrm>
            <a:custGeom>
              <a:avLst/>
              <a:gdLst/>
              <a:ahLst/>
              <a:cxnLst/>
              <a:rect l="l" t="t" r="r" b="b"/>
              <a:pathLst>
                <a:path w="3693913" h="1219563">
                  <a:moveTo>
                    <a:pt x="0" y="0"/>
                  </a:moveTo>
                  <a:lnTo>
                    <a:pt x="3693913" y="0"/>
                  </a:lnTo>
                  <a:lnTo>
                    <a:pt x="3693913" y="1219563"/>
                  </a:lnTo>
                  <a:lnTo>
                    <a:pt x="0" y="1219563"/>
                  </a:lnTo>
                  <a:close/>
                </a:path>
              </a:pathLst>
            </a:custGeom>
            <a:solidFill>
              <a:srgbClr val="FFFFFF"/>
            </a:solidFill>
          </p:spPr>
          <p:txBody>
            <a:bodyPr/>
            <a:lstStyle/>
            <a:p>
              <a:endParaRPr lang="en-US"/>
            </a:p>
          </p:txBody>
        </p:sp>
        <p:sp>
          <p:nvSpPr>
            <p:cNvPr id="8" name="TextBox 8"/>
            <p:cNvSpPr txBox="1"/>
            <p:nvPr/>
          </p:nvSpPr>
          <p:spPr>
            <a:xfrm>
              <a:off x="0" y="-57150"/>
              <a:ext cx="3693913" cy="1276713"/>
            </a:xfrm>
            <a:prstGeom prst="rect">
              <a:avLst/>
            </a:prstGeom>
          </p:spPr>
          <p:txBody>
            <a:bodyPr lIns="50800" tIns="50800" rIns="50800" bIns="50800" rtlCol="0" anchor="ctr"/>
            <a:lstStyle/>
            <a:p>
              <a:pPr algn="ctr">
                <a:lnSpc>
                  <a:spcPts val="3637"/>
                </a:lnSpc>
              </a:pPr>
              <a:endParaRPr/>
            </a:p>
          </p:txBody>
        </p:sp>
      </p:grpSp>
      <p:grpSp>
        <p:nvGrpSpPr>
          <p:cNvPr id="12" name="Group 12"/>
          <p:cNvGrpSpPr/>
          <p:nvPr/>
        </p:nvGrpSpPr>
        <p:grpSpPr>
          <a:xfrm>
            <a:off x="10858011" y="745536"/>
            <a:ext cx="6085096" cy="1412765"/>
            <a:chOff x="0" y="-57150"/>
            <a:chExt cx="1035131" cy="217267"/>
          </a:xfrm>
        </p:grpSpPr>
        <p:sp>
          <p:nvSpPr>
            <p:cNvPr id="13" name="Freeform 13"/>
            <p:cNvSpPr/>
            <p:nvPr/>
          </p:nvSpPr>
          <p:spPr>
            <a:xfrm>
              <a:off x="0" y="-52437"/>
              <a:ext cx="1033658" cy="212554"/>
            </a:xfrm>
            <a:custGeom>
              <a:avLst/>
              <a:gdLst/>
              <a:ahLst/>
              <a:cxnLst/>
              <a:rect l="l" t="t" r="r" b="b"/>
              <a:pathLst>
                <a:path w="1035131" h="141975">
                  <a:moveTo>
                    <a:pt x="0" y="0"/>
                  </a:moveTo>
                  <a:lnTo>
                    <a:pt x="1035131" y="0"/>
                  </a:lnTo>
                  <a:lnTo>
                    <a:pt x="1035131" y="141975"/>
                  </a:lnTo>
                  <a:lnTo>
                    <a:pt x="0" y="141975"/>
                  </a:lnTo>
                  <a:close/>
                </a:path>
              </a:pathLst>
            </a:custGeom>
            <a:solidFill>
              <a:srgbClr val="5267C8"/>
            </a:solidFill>
          </p:spPr>
          <p:txBody>
            <a:bodyPr lIns="91440" tIns="45720" rIns="91440" bIns="45720" anchor="t"/>
            <a:lstStyle/>
            <a:p>
              <a:r>
                <a:rPr lang="en-US" sz="2800" b="1">
                  <a:solidFill>
                    <a:schemeClr val="bg1"/>
                  </a:solidFill>
                  <a:latin typeface="Times New Roman"/>
                  <a:ea typeface="Calibri"/>
                  <a:cs typeface="Times New Roman"/>
                </a:rPr>
                <a:t> How do crash severity and contributory causes vary by time and day of the week? </a:t>
              </a:r>
              <a:endParaRPr lang="en-US" sz="2800">
                <a:solidFill>
                  <a:schemeClr val="bg1"/>
                </a:solidFill>
              </a:endParaRPr>
            </a:p>
            <a:p>
              <a:br>
                <a:rPr lang="en-US"/>
              </a:br>
              <a:endParaRPr lang="en-US"/>
            </a:p>
            <a:p>
              <a:endParaRPr lang="en-US">
                <a:ea typeface="Calibri"/>
                <a:cs typeface="Calibri"/>
              </a:endParaRPr>
            </a:p>
          </p:txBody>
        </p:sp>
        <p:sp>
          <p:nvSpPr>
            <p:cNvPr id="14" name="TextBox 14"/>
            <p:cNvSpPr txBox="1"/>
            <p:nvPr/>
          </p:nvSpPr>
          <p:spPr>
            <a:xfrm>
              <a:off x="0" y="-57150"/>
              <a:ext cx="1035131" cy="199125"/>
            </a:xfrm>
            <a:prstGeom prst="rect">
              <a:avLst/>
            </a:prstGeom>
          </p:spPr>
          <p:txBody>
            <a:bodyPr lIns="50800" tIns="50800" rIns="50800" bIns="50800" rtlCol="0" anchor="ctr"/>
            <a:lstStyle/>
            <a:p>
              <a:pPr algn="ctr">
                <a:lnSpc>
                  <a:spcPts val="3637"/>
                </a:lnSpc>
              </a:pPr>
              <a:endParaRPr/>
            </a:p>
          </p:txBody>
        </p:sp>
      </p:grpSp>
      <p:sp>
        <p:nvSpPr>
          <p:cNvPr id="20" name="TextBox 20"/>
          <p:cNvSpPr txBox="1"/>
          <p:nvPr/>
        </p:nvSpPr>
        <p:spPr>
          <a:xfrm>
            <a:off x="10634066" y="2150857"/>
            <a:ext cx="6735191" cy="6524863"/>
          </a:xfrm>
          <a:prstGeom prst="rect">
            <a:avLst/>
          </a:prstGeom>
        </p:spPr>
        <p:txBody>
          <a:bodyPr wrap="square" lIns="0" tIns="0" rIns="0" bIns="0" rtlCol="0" anchor="t">
            <a:spAutoFit/>
          </a:bodyPr>
          <a:lstStyle/>
          <a:p>
            <a:pPr rtl="0">
              <a:spcBef>
                <a:spcPts val="1200"/>
              </a:spcBef>
              <a:spcAft>
                <a:spcPts val="1200"/>
              </a:spcAft>
            </a:pPr>
            <a:r>
              <a:rPr lang="en-US" sz="2800" b="1" i="0" u="none" strike="noStrike" dirty="0">
                <a:solidFill>
                  <a:srgbClr val="000000"/>
                </a:solidFill>
                <a:effectLst/>
                <a:latin typeface="Times New Roman"/>
                <a:cs typeface="Times New Roman"/>
              </a:rPr>
              <a:t>Time and Day Patterns</a:t>
            </a:r>
            <a:r>
              <a:rPr lang="en-US" sz="2800" b="0" i="0" u="none" strike="noStrike" dirty="0">
                <a:solidFill>
                  <a:srgbClr val="000000"/>
                </a:solidFill>
                <a:effectLst/>
                <a:latin typeface="Times New Roman"/>
                <a:cs typeface="Times New Roman"/>
              </a:rPr>
              <a:t>:</a:t>
            </a:r>
            <a:endParaRPr lang="en-US" sz="2800" b="0" dirty="0">
              <a:effectLst/>
              <a:latin typeface="Times New Roman"/>
              <a:cs typeface="Times New Roman"/>
            </a:endParaRPr>
          </a:p>
          <a:p>
            <a:pPr>
              <a:spcBef>
                <a:spcPts val="1200"/>
              </a:spcBef>
              <a:spcAft>
                <a:spcPts val="1200"/>
              </a:spcAft>
            </a:pPr>
            <a:r>
              <a:rPr lang="en-US" sz="2800" dirty="0">
                <a:solidFill>
                  <a:srgbClr val="000000"/>
                </a:solidFill>
                <a:latin typeface="Times New Roman"/>
                <a:cs typeface="Times New Roman"/>
              </a:rPr>
              <a:t>Orange bars = Severity </a:t>
            </a:r>
          </a:p>
          <a:p>
            <a:r>
              <a:rPr lang="en-US" sz="2800" dirty="0">
                <a:solidFill>
                  <a:srgbClr val="000000"/>
                </a:solidFill>
                <a:latin typeface="Times New Roman"/>
                <a:cs typeface="Times New Roman"/>
              </a:rPr>
              <a:t>Blue bars =  Non-severity </a:t>
            </a:r>
          </a:p>
          <a:p>
            <a:pPr marL="457200" indent="-457200">
              <a:spcBef>
                <a:spcPts val="1200"/>
              </a:spcBef>
              <a:spcAft>
                <a:spcPts val="1200"/>
              </a:spcAft>
              <a:buFont typeface="Arial"/>
              <a:buChar char="•"/>
            </a:pPr>
            <a:r>
              <a:rPr lang="en-US" sz="2800" b="1" dirty="0">
                <a:solidFill>
                  <a:srgbClr val="000000"/>
                </a:solidFill>
                <a:latin typeface="Times New Roman"/>
                <a:cs typeface="Times New Roman"/>
              </a:rPr>
              <a:t>Peak</a:t>
            </a:r>
            <a:r>
              <a:rPr lang="en-US" sz="2800" b="1" i="0" u="none" strike="noStrike" dirty="0">
                <a:solidFill>
                  <a:srgbClr val="000000"/>
                </a:solidFill>
                <a:effectLst/>
                <a:latin typeface="Times New Roman"/>
                <a:cs typeface="Times New Roman"/>
              </a:rPr>
              <a:t> </a:t>
            </a:r>
            <a:r>
              <a:rPr lang="en-US" sz="2800" b="1" dirty="0">
                <a:solidFill>
                  <a:srgbClr val="000000"/>
                </a:solidFill>
                <a:latin typeface="Times New Roman"/>
                <a:cs typeface="Times New Roman"/>
              </a:rPr>
              <a:t>Day</a:t>
            </a:r>
            <a:r>
              <a:rPr lang="en-US" sz="2800" dirty="0">
                <a:solidFill>
                  <a:srgbClr val="000000"/>
                </a:solidFill>
                <a:latin typeface="Times New Roman"/>
                <a:cs typeface="Times New Roman"/>
              </a:rPr>
              <a:t>: Thursdays see the highest crash frequency with more than 10,000 crash records. However </a:t>
            </a:r>
            <a:r>
              <a:rPr lang="en-US" sz="2800" b="1" dirty="0">
                <a:solidFill>
                  <a:srgbClr val="000000"/>
                </a:solidFill>
                <a:latin typeface="Times New Roman"/>
                <a:cs typeface="Times New Roman"/>
              </a:rPr>
              <a:t>Weekends </a:t>
            </a:r>
            <a:r>
              <a:rPr lang="en-US" sz="2800" b="1" dirty="0" err="1">
                <a:solidFill>
                  <a:srgbClr val="000000"/>
                </a:solidFill>
                <a:latin typeface="Times New Roman"/>
                <a:cs typeface="Times New Roman"/>
              </a:rPr>
              <a:t>particuary</a:t>
            </a:r>
            <a:r>
              <a:rPr lang="en-US" sz="2800" b="1" dirty="0">
                <a:solidFill>
                  <a:srgbClr val="000000"/>
                </a:solidFill>
                <a:latin typeface="Times New Roman"/>
                <a:cs typeface="Times New Roman"/>
              </a:rPr>
              <a:t> Saturday and </a:t>
            </a:r>
            <a:r>
              <a:rPr lang="en-US" sz="2800" b="1" dirty="0" err="1">
                <a:solidFill>
                  <a:srgbClr val="000000"/>
                </a:solidFill>
                <a:latin typeface="Times New Roman"/>
                <a:cs typeface="Times New Roman"/>
              </a:rPr>
              <a:t>friday</a:t>
            </a:r>
            <a:r>
              <a:rPr lang="en-US" sz="2800" b="1" dirty="0">
                <a:solidFill>
                  <a:srgbClr val="000000"/>
                </a:solidFill>
                <a:latin typeface="Times New Roman"/>
                <a:cs typeface="Times New Roman"/>
              </a:rPr>
              <a:t> recorded </a:t>
            </a:r>
            <a:r>
              <a:rPr lang="en-US" sz="2800" b="0" i="0" u="none" strike="noStrike" dirty="0">
                <a:solidFill>
                  <a:srgbClr val="000000"/>
                </a:solidFill>
                <a:effectLst/>
                <a:latin typeface="Times New Roman"/>
                <a:cs typeface="Times New Roman"/>
              </a:rPr>
              <a:t>Lower overall</a:t>
            </a:r>
            <a:r>
              <a:rPr lang="en-US" sz="2800" dirty="0">
                <a:solidFill>
                  <a:srgbClr val="000000"/>
                </a:solidFill>
                <a:latin typeface="Times New Roman"/>
                <a:cs typeface="Times New Roman"/>
              </a:rPr>
              <a:t>  cashes  but with</a:t>
            </a:r>
            <a:r>
              <a:rPr lang="en-US" sz="2800" b="0" i="0" u="none" strike="noStrike" dirty="0">
                <a:solidFill>
                  <a:srgbClr val="000000"/>
                </a:solidFill>
                <a:effectLst/>
                <a:latin typeface="Times New Roman"/>
                <a:cs typeface="Times New Roman"/>
              </a:rPr>
              <a:t> higher severity due to riskier driving behaviors.</a:t>
            </a:r>
            <a:r>
              <a:rPr lang="en-US" sz="2800" dirty="0">
                <a:solidFill>
                  <a:srgbClr val="000000"/>
                </a:solidFill>
                <a:latin typeface="Times New Roman"/>
                <a:cs typeface="Times New Roman"/>
              </a:rPr>
              <a:t> </a:t>
            </a:r>
            <a:endParaRPr lang="en-US" b="0" i="0" u="none" strike="noStrike" dirty="0">
              <a:solidFill>
                <a:srgbClr val="000000"/>
              </a:solidFill>
              <a:effectLst/>
              <a:latin typeface="Calibri"/>
              <a:ea typeface="Calibri"/>
              <a:cs typeface="Calibri"/>
            </a:endParaRPr>
          </a:p>
          <a:p>
            <a:pPr marL="457200" indent="-457200">
              <a:spcBef>
                <a:spcPts val="1200"/>
              </a:spcBef>
              <a:spcAft>
                <a:spcPts val="1200"/>
              </a:spcAft>
              <a:buFont typeface="Arial"/>
              <a:buChar char="•"/>
            </a:pPr>
            <a:r>
              <a:rPr lang="en-US" sz="2800" dirty="0">
                <a:solidFill>
                  <a:srgbClr val="000000"/>
                </a:solidFill>
                <a:latin typeface="Times New Roman"/>
                <a:ea typeface="DM Sans"/>
                <a:cs typeface="Times New Roman"/>
              </a:rPr>
              <a:t>Some of the </a:t>
            </a:r>
            <a:r>
              <a:rPr lang="en-US" sz="2800" dirty="0" err="1">
                <a:solidFill>
                  <a:srgbClr val="000000"/>
                </a:solidFill>
                <a:latin typeface="Times New Roman"/>
                <a:ea typeface="DM Sans"/>
                <a:cs typeface="Times New Roman"/>
              </a:rPr>
              <a:t>implictaions</a:t>
            </a:r>
            <a:r>
              <a:rPr lang="en-US" sz="2800" dirty="0">
                <a:solidFill>
                  <a:srgbClr val="000000"/>
                </a:solidFill>
                <a:latin typeface="Times New Roman"/>
                <a:ea typeface="DM Sans"/>
                <a:cs typeface="Times New Roman"/>
              </a:rPr>
              <a:t> can be performed by targeted </a:t>
            </a:r>
            <a:r>
              <a:rPr lang="en-US" sz="2800" dirty="0" err="1">
                <a:solidFill>
                  <a:srgbClr val="000000"/>
                </a:solidFill>
                <a:latin typeface="Times New Roman"/>
                <a:ea typeface="DM Sans"/>
                <a:cs typeface="Times New Roman"/>
              </a:rPr>
              <a:t>awarness</a:t>
            </a:r>
            <a:r>
              <a:rPr lang="en-US" sz="2800" dirty="0">
                <a:solidFill>
                  <a:srgbClr val="000000"/>
                </a:solidFill>
                <a:latin typeface="Times New Roman"/>
                <a:ea typeface="DM Sans"/>
                <a:cs typeface="Times New Roman"/>
              </a:rPr>
              <a:t> </a:t>
            </a:r>
            <a:r>
              <a:rPr lang="en-US" sz="2800" dirty="0" err="1">
                <a:solidFill>
                  <a:srgbClr val="000000"/>
                </a:solidFill>
                <a:latin typeface="Times New Roman"/>
                <a:ea typeface="DM Sans"/>
                <a:cs typeface="Times New Roman"/>
              </a:rPr>
              <a:t>capaign</a:t>
            </a:r>
            <a:r>
              <a:rPr lang="en-US" sz="2800" dirty="0">
                <a:solidFill>
                  <a:srgbClr val="000000"/>
                </a:solidFill>
                <a:latin typeface="Times New Roman"/>
                <a:ea typeface="DM Sans"/>
                <a:cs typeface="Times New Roman"/>
              </a:rPr>
              <a:t> for weekend drivers and enhance enforcements </a:t>
            </a:r>
            <a:r>
              <a:rPr lang="en-US" sz="2800" dirty="0" err="1">
                <a:solidFill>
                  <a:srgbClr val="000000"/>
                </a:solidFill>
                <a:latin typeface="Times New Roman"/>
                <a:ea typeface="DM Sans"/>
                <a:cs typeface="Times New Roman"/>
              </a:rPr>
              <a:t>druing</a:t>
            </a:r>
            <a:r>
              <a:rPr lang="en-US" sz="2800" dirty="0">
                <a:solidFill>
                  <a:srgbClr val="000000"/>
                </a:solidFill>
                <a:latin typeface="Times New Roman"/>
                <a:ea typeface="DM Sans"/>
                <a:cs typeface="Times New Roman"/>
              </a:rPr>
              <a:t> peak traffic days. </a:t>
            </a:r>
          </a:p>
        </p:txBody>
      </p:sp>
      <p:pic>
        <p:nvPicPr>
          <p:cNvPr id="3" name="Picture 2" descr="A graph of a number of blue and orange bars&#10;&#10;Description automatically generated">
            <a:extLst>
              <a:ext uri="{FF2B5EF4-FFF2-40B4-BE49-F238E27FC236}">
                <a16:creationId xmlns:a16="http://schemas.microsoft.com/office/drawing/2014/main" id="{636B7324-72E0-E8EF-6099-126960007D52}"/>
              </a:ext>
            </a:extLst>
          </p:cNvPr>
          <p:cNvPicPr>
            <a:picLocks noChangeAspect="1"/>
          </p:cNvPicPr>
          <p:nvPr/>
        </p:nvPicPr>
        <p:blipFill>
          <a:blip r:embed="rId3"/>
          <a:stretch>
            <a:fillRect/>
          </a:stretch>
        </p:blipFill>
        <p:spPr>
          <a:xfrm>
            <a:off x="217017" y="5308336"/>
            <a:ext cx="9787139" cy="4673402"/>
          </a:xfrm>
          <a:prstGeom prst="rect">
            <a:avLst/>
          </a:prstGeom>
        </p:spPr>
      </p:pic>
      <p:pic>
        <p:nvPicPr>
          <p:cNvPr id="5" name="Picture 4" descr="A graph of a number of people&#10;&#10;Description automatically generated">
            <a:extLst>
              <a:ext uri="{FF2B5EF4-FFF2-40B4-BE49-F238E27FC236}">
                <a16:creationId xmlns:a16="http://schemas.microsoft.com/office/drawing/2014/main" id="{C8DB2FE2-7BBE-A65C-33B7-5A207A2D8716}"/>
              </a:ext>
            </a:extLst>
          </p:cNvPr>
          <p:cNvPicPr>
            <a:picLocks noChangeAspect="1"/>
          </p:cNvPicPr>
          <p:nvPr/>
        </p:nvPicPr>
        <p:blipFill>
          <a:blip r:embed="rId4"/>
          <a:stretch>
            <a:fillRect/>
          </a:stretch>
        </p:blipFill>
        <p:spPr>
          <a:xfrm>
            <a:off x="209237" y="6262"/>
            <a:ext cx="9790239" cy="5108555"/>
          </a:xfrm>
          <a:prstGeom prst="rect">
            <a:avLst/>
          </a:prstGeom>
        </p:spPr>
      </p:pic>
    </p:spTree>
    <p:extLst>
      <p:ext uri="{BB962C8B-B14F-4D97-AF65-F5344CB8AC3E}">
        <p14:creationId xmlns:p14="http://schemas.microsoft.com/office/powerpoint/2010/main" val="6680715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Freeform 2"/>
          <p:cNvSpPr/>
          <p:nvPr/>
        </p:nvSpPr>
        <p:spPr>
          <a:xfrm rot="5400000">
            <a:off x="454767" y="1730349"/>
            <a:ext cx="5876801" cy="6073750"/>
          </a:xfrm>
          <a:custGeom>
            <a:avLst/>
            <a:gdLst/>
            <a:ahLst/>
            <a:cxnLst/>
            <a:rect l="l" t="t" r="r" b="b"/>
            <a:pathLst>
              <a:path w="2054310" h="6064382">
                <a:moveTo>
                  <a:pt x="0" y="0"/>
                </a:moveTo>
                <a:lnTo>
                  <a:pt x="2054309" y="0"/>
                </a:lnTo>
                <a:lnTo>
                  <a:pt x="2054309" y="6064383"/>
                </a:lnTo>
                <a:lnTo>
                  <a:pt x="0" y="6064383"/>
                </a:lnTo>
                <a:lnTo>
                  <a:pt x="0" y="0"/>
                </a:lnTo>
                <a:close/>
              </a:path>
            </a:pathLst>
          </a:custGeom>
          <a:blipFill>
            <a:blip r:embed="rId2">
              <a:alphaModFix amt="80000"/>
            </a:blip>
            <a:stretch>
              <a:fillRect/>
            </a:stretch>
          </a:blipFill>
        </p:spPr>
        <p:txBody>
          <a:bodyPr/>
          <a:lstStyle/>
          <a:p>
            <a:endParaRPr lang="en-US"/>
          </a:p>
        </p:txBody>
      </p:sp>
      <p:grpSp>
        <p:nvGrpSpPr>
          <p:cNvPr id="6" name="Group 6"/>
          <p:cNvGrpSpPr/>
          <p:nvPr/>
        </p:nvGrpSpPr>
        <p:grpSpPr>
          <a:xfrm>
            <a:off x="111040" y="414130"/>
            <a:ext cx="7251061" cy="9679556"/>
            <a:chOff x="0" y="-150808"/>
            <a:chExt cx="3922119" cy="1370371"/>
          </a:xfrm>
        </p:grpSpPr>
        <p:sp>
          <p:nvSpPr>
            <p:cNvPr id="7" name="Freeform 7"/>
            <p:cNvSpPr/>
            <p:nvPr/>
          </p:nvSpPr>
          <p:spPr>
            <a:xfrm>
              <a:off x="0" y="-150808"/>
              <a:ext cx="3922119" cy="1370371"/>
            </a:xfrm>
            <a:custGeom>
              <a:avLst/>
              <a:gdLst/>
              <a:ahLst/>
              <a:cxnLst/>
              <a:rect l="l" t="t" r="r" b="b"/>
              <a:pathLst>
                <a:path w="3693913" h="1219563">
                  <a:moveTo>
                    <a:pt x="0" y="0"/>
                  </a:moveTo>
                  <a:lnTo>
                    <a:pt x="3693913" y="0"/>
                  </a:lnTo>
                  <a:lnTo>
                    <a:pt x="3693913" y="1219563"/>
                  </a:lnTo>
                  <a:lnTo>
                    <a:pt x="0" y="1219563"/>
                  </a:lnTo>
                  <a:close/>
                </a:path>
              </a:pathLst>
            </a:custGeom>
            <a:solidFill>
              <a:srgbClr val="FFFFFF"/>
            </a:solidFill>
          </p:spPr>
          <p:txBody>
            <a:bodyPr lIns="91440" tIns="45720" rIns="91440" bIns="45720" anchor="t"/>
            <a:lstStyle/>
            <a:p>
              <a:endParaRPr lang="en-US"/>
            </a:p>
            <a:p>
              <a:endParaRPr lang="en-US">
                <a:ea typeface="Calibri"/>
                <a:cs typeface="Calibri"/>
              </a:endParaRPr>
            </a:p>
          </p:txBody>
        </p:sp>
        <p:sp>
          <p:nvSpPr>
            <p:cNvPr id="8" name="TextBox 8"/>
            <p:cNvSpPr txBox="1"/>
            <p:nvPr/>
          </p:nvSpPr>
          <p:spPr>
            <a:xfrm>
              <a:off x="0" y="-57150"/>
              <a:ext cx="3693913" cy="1276713"/>
            </a:xfrm>
            <a:prstGeom prst="rect">
              <a:avLst/>
            </a:prstGeom>
          </p:spPr>
          <p:txBody>
            <a:bodyPr lIns="50800" tIns="50800" rIns="50800" bIns="50800" rtlCol="0" anchor="ctr"/>
            <a:lstStyle/>
            <a:p>
              <a:pPr algn="ctr">
                <a:lnSpc>
                  <a:spcPts val="3637"/>
                </a:lnSpc>
              </a:pPr>
              <a:endParaRPr/>
            </a:p>
          </p:txBody>
        </p:sp>
      </p:grpSp>
      <p:grpSp>
        <p:nvGrpSpPr>
          <p:cNvPr id="12" name="Group 12"/>
          <p:cNvGrpSpPr/>
          <p:nvPr/>
        </p:nvGrpSpPr>
        <p:grpSpPr>
          <a:xfrm>
            <a:off x="136396" y="199841"/>
            <a:ext cx="7234688" cy="2230335"/>
            <a:chOff x="-43232" y="-124037"/>
            <a:chExt cx="1232439" cy="338107"/>
          </a:xfrm>
        </p:grpSpPr>
        <p:sp>
          <p:nvSpPr>
            <p:cNvPr id="13" name="Freeform 13"/>
            <p:cNvSpPr/>
            <p:nvPr/>
          </p:nvSpPr>
          <p:spPr>
            <a:xfrm>
              <a:off x="-43232" y="-124037"/>
              <a:ext cx="1232439" cy="338107"/>
            </a:xfrm>
            <a:custGeom>
              <a:avLst/>
              <a:gdLst/>
              <a:ahLst/>
              <a:cxnLst/>
              <a:rect l="l" t="t" r="r" b="b"/>
              <a:pathLst>
                <a:path w="1035131" h="141975">
                  <a:moveTo>
                    <a:pt x="0" y="0"/>
                  </a:moveTo>
                  <a:lnTo>
                    <a:pt x="1035131" y="0"/>
                  </a:lnTo>
                  <a:lnTo>
                    <a:pt x="1035131" y="141975"/>
                  </a:lnTo>
                  <a:lnTo>
                    <a:pt x="0" y="141975"/>
                  </a:lnTo>
                  <a:close/>
                </a:path>
              </a:pathLst>
            </a:custGeom>
            <a:solidFill>
              <a:srgbClr val="5267C8"/>
            </a:solidFill>
          </p:spPr>
          <p:txBody>
            <a:bodyPr lIns="91440" tIns="45720" rIns="91440" bIns="45720" anchor="t"/>
            <a:lstStyle/>
            <a:p>
              <a:pPr marL="514350" indent="-514350">
                <a:buAutoNum type="alphaUcPeriod"/>
              </a:pPr>
              <a:r>
                <a:rPr lang="en-US" sz="2800" b="1">
                  <a:solidFill>
                    <a:schemeClr val="bg1"/>
                  </a:solidFill>
                  <a:latin typeface="Times New Roman"/>
                  <a:ea typeface="Calibri"/>
                  <a:cs typeface="Times New Roman"/>
                </a:rPr>
                <a:t>How effective are traffic signals in reducing the severity of accidents?</a:t>
              </a:r>
              <a:endParaRPr lang="en-US">
                <a:solidFill>
                  <a:schemeClr val="bg1"/>
                </a:solidFill>
              </a:endParaRPr>
            </a:p>
            <a:p>
              <a:r>
                <a:rPr lang="en-US" sz="2800">
                  <a:solidFill>
                    <a:schemeClr val="bg1"/>
                  </a:solidFill>
                  <a:latin typeface="Times New Roman"/>
                  <a:ea typeface="Calibri"/>
                  <a:cs typeface="Calibri"/>
                </a:rPr>
                <a:t>B. How does a traffic control device affect the       chances of rear-end collisions?</a:t>
              </a:r>
              <a:endParaRPr lang="en-US" sz="2800">
                <a:solidFill>
                  <a:schemeClr val="bg1"/>
                </a:solidFill>
                <a:latin typeface="Times New Roman"/>
                <a:cs typeface="Times New Roman"/>
              </a:endParaRPr>
            </a:p>
            <a:p>
              <a:br>
                <a:rPr lang="en-US"/>
              </a:br>
              <a:endParaRPr lang="en-US">
                <a:solidFill>
                  <a:schemeClr val="bg1"/>
                </a:solidFill>
                <a:ea typeface="Calibri"/>
                <a:cs typeface="Calibri"/>
              </a:endParaRPr>
            </a:p>
            <a:p>
              <a:br>
                <a:rPr lang="en-US"/>
              </a:br>
              <a:endParaRPr lang="en-US">
                <a:solidFill>
                  <a:schemeClr val="bg1"/>
                </a:solidFill>
                <a:ea typeface="Calibri"/>
                <a:cs typeface="Calibri"/>
              </a:endParaRPr>
            </a:p>
            <a:p>
              <a:endParaRPr lang="en-US">
                <a:solidFill>
                  <a:schemeClr val="bg1"/>
                </a:solidFill>
                <a:highlight>
                  <a:srgbClr val="00FFFF"/>
                </a:highlight>
                <a:ea typeface="Calibri"/>
                <a:cs typeface="Calibri"/>
              </a:endParaRPr>
            </a:p>
          </p:txBody>
        </p:sp>
        <p:sp>
          <p:nvSpPr>
            <p:cNvPr id="14" name="TextBox 14"/>
            <p:cNvSpPr txBox="1"/>
            <p:nvPr/>
          </p:nvSpPr>
          <p:spPr>
            <a:xfrm>
              <a:off x="0" y="-57150"/>
              <a:ext cx="1035131" cy="199125"/>
            </a:xfrm>
            <a:prstGeom prst="rect">
              <a:avLst/>
            </a:prstGeom>
          </p:spPr>
          <p:txBody>
            <a:bodyPr lIns="50800" tIns="50800" rIns="50800" bIns="50800" rtlCol="0" anchor="ctr"/>
            <a:lstStyle/>
            <a:p>
              <a:pPr algn="ctr">
                <a:lnSpc>
                  <a:spcPts val="3637"/>
                </a:lnSpc>
              </a:pPr>
              <a:endParaRPr/>
            </a:p>
          </p:txBody>
        </p:sp>
      </p:grpSp>
      <p:pic>
        <p:nvPicPr>
          <p:cNvPr id="3" name="Picture 2" descr="A graph of traffic signals&#10;&#10;Description automatically generated">
            <a:extLst>
              <a:ext uri="{FF2B5EF4-FFF2-40B4-BE49-F238E27FC236}">
                <a16:creationId xmlns:a16="http://schemas.microsoft.com/office/drawing/2014/main" id="{1FB93C62-1EAF-88CB-750A-E915148712BC}"/>
              </a:ext>
            </a:extLst>
          </p:cNvPr>
          <p:cNvPicPr>
            <a:picLocks noChangeAspect="1"/>
          </p:cNvPicPr>
          <p:nvPr/>
        </p:nvPicPr>
        <p:blipFill>
          <a:blip r:embed="rId3"/>
          <a:stretch>
            <a:fillRect/>
          </a:stretch>
        </p:blipFill>
        <p:spPr>
          <a:xfrm>
            <a:off x="7672211" y="197407"/>
            <a:ext cx="10301251" cy="4963459"/>
          </a:xfrm>
          <a:prstGeom prst="rect">
            <a:avLst/>
          </a:prstGeom>
        </p:spPr>
      </p:pic>
      <p:graphicFrame>
        <p:nvGraphicFramePr>
          <p:cNvPr id="22" name="TextBox 20">
            <a:extLst>
              <a:ext uri="{FF2B5EF4-FFF2-40B4-BE49-F238E27FC236}">
                <a16:creationId xmlns:a16="http://schemas.microsoft.com/office/drawing/2014/main" id="{A8539112-C429-E2AC-1B73-EE853B4CECB5}"/>
              </a:ext>
            </a:extLst>
          </p:cNvPr>
          <p:cNvGraphicFramePr/>
          <p:nvPr>
            <p:extLst>
              <p:ext uri="{D42A27DB-BD31-4B8C-83A1-F6EECF244321}">
                <p14:modId xmlns:p14="http://schemas.microsoft.com/office/powerpoint/2010/main" val="3656829879"/>
              </p:ext>
            </p:extLst>
          </p:nvPr>
        </p:nvGraphicFramePr>
        <p:xfrm>
          <a:off x="591885" y="2713731"/>
          <a:ext cx="6535797" cy="737147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1" name="TextBox 30">
            <a:extLst>
              <a:ext uri="{FF2B5EF4-FFF2-40B4-BE49-F238E27FC236}">
                <a16:creationId xmlns:a16="http://schemas.microsoft.com/office/drawing/2014/main" id="{361E9EF1-47F5-5EAE-374C-9EDD0C3F79D7}"/>
              </a:ext>
            </a:extLst>
          </p:cNvPr>
          <p:cNvSpPr txBox="1"/>
          <p:nvPr/>
        </p:nvSpPr>
        <p:spPr>
          <a:xfrm>
            <a:off x="4091845" y="2585775"/>
            <a:ext cx="3272159"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a:highlight>
                  <a:srgbClr val="C0C0C0"/>
                </a:highlight>
                <a:latin typeface="Times New Roman"/>
                <a:ea typeface="Calibri"/>
                <a:cs typeface="Calibri"/>
              </a:rPr>
              <a:t>With traffic signals </a:t>
            </a:r>
            <a:endParaRPr lang="en-US" sz="2800">
              <a:highlight>
                <a:srgbClr val="C0C0C0"/>
              </a:highlight>
              <a:latin typeface="Times New Roman"/>
              <a:cs typeface="Times New Roman"/>
            </a:endParaRPr>
          </a:p>
        </p:txBody>
      </p:sp>
      <p:sp>
        <p:nvSpPr>
          <p:cNvPr id="32" name="TextBox 31">
            <a:extLst>
              <a:ext uri="{FF2B5EF4-FFF2-40B4-BE49-F238E27FC236}">
                <a16:creationId xmlns:a16="http://schemas.microsoft.com/office/drawing/2014/main" id="{934527AE-418D-1178-F6DD-02EC445000D3}"/>
              </a:ext>
            </a:extLst>
          </p:cNvPr>
          <p:cNvSpPr txBox="1"/>
          <p:nvPr/>
        </p:nvSpPr>
        <p:spPr>
          <a:xfrm>
            <a:off x="137815" y="2575775"/>
            <a:ext cx="3732309"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a:highlight>
                  <a:srgbClr val="C0C0C0"/>
                </a:highlight>
                <a:latin typeface="Times New Roman"/>
                <a:ea typeface="Calibri"/>
                <a:cs typeface="Calibri"/>
              </a:rPr>
              <a:t>Without traffic signals </a:t>
            </a:r>
            <a:endParaRPr lang="en-US" sz="2800">
              <a:highlight>
                <a:srgbClr val="C0C0C0"/>
              </a:highlight>
              <a:latin typeface="Times New Roman"/>
              <a:cs typeface="Times New Roman"/>
            </a:endParaRPr>
          </a:p>
        </p:txBody>
      </p:sp>
      <p:pic>
        <p:nvPicPr>
          <p:cNvPr id="25" name="Picture 24" descr="A graph of traffic signals&#10;&#10;Description automatically generated">
            <a:extLst>
              <a:ext uri="{FF2B5EF4-FFF2-40B4-BE49-F238E27FC236}">
                <a16:creationId xmlns:a16="http://schemas.microsoft.com/office/drawing/2014/main" id="{5B4E8DC0-ACE0-F31D-3885-5C0ED591CA46}"/>
              </a:ext>
            </a:extLst>
          </p:cNvPr>
          <p:cNvPicPr>
            <a:picLocks noChangeAspect="1"/>
          </p:cNvPicPr>
          <p:nvPr/>
        </p:nvPicPr>
        <p:blipFill>
          <a:blip r:embed="rId9"/>
          <a:stretch>
            <a:fillRect/>
          </a:stretch>
        </p:blipFill>
        <p:spPr>
          <a:xfrm>
            <a:off x="7667346" y="5402077"/>
            <a:ext cx="10265150" cy="4659967"/>
          </a:xfrm>
          <a:prstGeom prst="rect">
            <a:avLst/>
          </a:prstGeom>
        </p:spPr>
      </p:pic>
    </p:spTree>
    <p:extLst>
      <p:ext uri="{BB962C8B-B14F-4D97-AF65-F5344CB8AC3E}">
        <p14:creationId xmlns:p14="http://schemas.microsoft.com/office/powerpoint/2010/main" val="39397117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36">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3428" cy="10287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07B07ED6-B8DB-6682-7951-021776EA30BA}"/>
              </a:ext>
            </a:extLst>
          </p:cNvPr>
          <p:cNvSpPr txBox="1"/>
          <p:nvPr/>
        </p:nvSpPr>
        <p:spPr>
          <a:xfrm>
            <a:off x="661595" y="653144"/>
            <a:ext cx="8482406" cy="9046028"/>
          </a:xfrm>
          <a:prstGeom prst="rect">
            <a:avLst/>
          </a:prstGeom>
        </p:spPr>
        <p:txBody>
          <a:bodyPr vert="horz" lIns="91440" tIns="45720" rIns="91440" bIns="45720" rtlCol="0" anchor="t">
            <a:noAutofit/>
          </a:bodyPr>
          <a:lstStyle/>
          <a:p>
            <a:pPr>
              <a:lnSpc>
                <a:spcPct val="90000"/>
              </a:lnSpc>
              <a:spcBef>
                <a:spcPts val="1200"/>
              </a:spcBef>
              <a:spcAft>
                <a:spcPts val="200"/>
              </a:spcAft>
            </a:pPr>
            <a:r>
              <a:rPr lang="en-US" sz="2800" b="1" i="0" u="none" strike="noStrike">
                <a:effectLst/>
                <a:latin typeface="Times New Roman"/>
                <a:cs typeface="Times New Roman"/>
              </a:rPr>
              <a:t>Discussion</a:t>
            </a:r>
            <a:endParaRPr lang="en-US" sz="2800" b="1">
              <a:effectLst/>
              <a:latin typeface="Times New Roman"/>
              <a:cs typeface="Times New Roman"/>
            </a:endParaRPr>
          </a:p>
          <a:p>
            <a:pPr indent="-228600">
              <a:lnSpc>
                <a:spcPct val="90000"/>
              </a:lnSpc>
              <a:spcBef>
                <a:spcPts val="1200"/>
              </a:spcBef>
              <a:spcAft>
                <a:spcPts val="1200"/>
              </a:spcAft>
              <a:buFont typeface="Arial" panose="020B0604020202020204" pitchFamily="34" charset="0"/>
              <a:buChar char="•"/>
            </a:pPr>
            <a:r>
              <a:rPr lang="en-US" sz="2400" b="1" i="0" u="none" strike="noStrike">
                <a:effectLst/>
                <a:latin typeface="Times New Roman"/>
                <a:cs typeface="Times New Roman"/>
              </a:rPr>
              <a:t>Interpreting Findings</a:t>
            </a:r>
            <a:r>
              <a:rPr lang="en-US" sz="2400" b="0" i="0" u="none" strike="noStrike">
                <a:effectLst/>
                <a:latin typeface="Times New Roman"/>
                <a:cs typeface="Times New Roman"/>
              </a:rPr>
              <a:t>:</a:t>
            </a:r>
            <a:endParaRPr lang="en-US" sz="2400" b="0">
              <a:effectLst/>
              <a:latin typeface="Times New Roman"/>
              <a:cs typeface="Times New Roman"/>
            </a:endParaRPr>
          </a:p>
          <a:p>
            <a:pPr indent="-228600" fontAlgn="base">
              <a:lnSpc>
                <a:spcPct val="90000"/>
              </a:lnSpc>
              <a:spcBef>
                <a:spcPts val="1200"/>
              </a:spcBef>
              <a:buFont typeface="Arial" panose="020B0604020202020204" pitchFamily="34" charset="0"/>
              <a:buChar char="•"/>
            </a:pPr>
            <a:r>
              <a:rPr lang="en-US" sz="2400" b="0" i="0" u="none" strike="noStrike">
                <a:effectLst/>
                <a:latin typeface="Times New Roman"/>
                <a:cs typeface="Times New Roman"/>
              </a:rPr>
              <a:t>Moderate speed zones (20–40 mph) emerge as critical for intervention.</a:t>
            </a:r>
          </a:p>
          <a:p>
            <a:pPr indent="-228600" fontAlgn="base">
              <a:lnSpc>
                <a:spcPct val="90000"/>
              </a:lnSpc>
              <a:buFont typeface="Arial" panose="020B0604020202020204" pitchFamily="34" charset="0"/>
              <a:buChar char="•"/>
            </a:pPr>
            <a:r>
              <a:rPr lang="en-US" sz="2400" b="0" i="0" u="none" strike="noStrike">
                <a:effectLst/>
                <a:latin typeface="Times New Roman"/>
                <a:cs typeface="Times New Roman"/>
              </a:rPr>
              <a:t>Traffic signals are the most effective control devices, drastically reducing rear-end and severe collisions.</a:t>
            </a:r>
          </a:p>
          <a:p>
            <a:pPr indent="-228600" fontAlgn="base">
              <a:lnSpc>
                <a:spcPct val="90000"/>
              </a:lnSpc>
              <a:spcAft>
                <a:spcPts val="1200"/>
              </a:spcAft>
              <a:buFont typeface="Arial" panose="020B0604020202020204" pitchFamily="34" charset="0"/>
              <a:buChar char="•"/>
            </a:pPr>
            <a:r>
              <a:rPr lang="en-US" sz="2400" b="0" i="0" u="none" strike="noStrike">
                <a:effectLst/>
                <a:latin typeface="Times New Roman"/>
                <a:cs typeface="Times New Roman"/>
              </a:rPr>
              <a:t>Weather influences severity, underscoring the need for seasonal traffic safety measures.</a:t>
            </a:r>
          </a:p>
          <a:p>
            <a:pPr indent="-228600">
              <a:lnSpc>
                <a:spcPct val="90000"/>
              </a:lnSpc>
              <a:spcBef>
                <a:spcPts val="1200"/>
              </a:spcBef>
              <a:spcAft>
                <a:spcPts val="1200"/>
              </a:spcAft>
              <a:buFont typeface="Arial" panose="020B0604020202020204" pitchFamily="34" charset="0"/>
              <a:buChar char="•"/>
            </a:pPr>
            <a:r>
              <a:rPr lang="en-US" sz="2400" b="1" i="0" u="none" strike="noStrike">
                <a:effectLst/>
                <a:latin typeface="Times New Roman"/>
                <a:cs typeface="Times New Roman"/>
              </a:rPr>
              <a:t>Relation to Literature</a:t>
            </a:r>
            <a:r>
              <a:rPr lang="en-US" sz="2400" b="0" i="0" u="none" strike="noStrike">
                <a:effectLst/>
                <a:latin typeface="Times New Roman"/>
                <a:cs typeface="Times New Roman"/>
              </a:rPr>
              <a:t>:</a:t>
            </a:r>
            <a:endParaRPr lang="en-US" sz="2400" b="0">
              <a:effectLst/>
              <a:latin typeface="Times New Roman"/>
              <a:cs typeface="Times New Roman"/>
            </a:endParaRPr>
          </a:p>
          <a:p>
            <a:pPr indent="-228600" fontAlgn="base">
              <a:lnSpc>
                <a:spcPct val="90000"/>
              </a:lnSpc>
              <a:spcBef>
                <a:spcPts val="1200"/>
              </a:spcBef>
              <a:buFont typeface="Arial" panose="020B0604020202020204" pitchFamily="34" charset="0"/>
              <a:buChar char="•"/>
            </a:pPr>
            <a:r>
              <a:rPr lang="en-US" sz="2400" b="0" i="0" u="none" strike="noStrike">
                <a:effectLst/>
                <a:latin typeface="Times New Roman"/>
                <a:cs typeface="Times New Roman"/>
              </a:rPr>
              <a:t>The findings corroborate WHO’s stance on behavioral and environmental crash factors.</a:t>
            </a:r>
          </a:p>
          <a:p>
            <a:pPr indent="-228600" fontAlgn="base">
              <a:lnSpc>
                <a:spcPct val="90000"/>
              </a:lnSpc>
              <a:spcAft>
                <a:spcPts val="1200"/>
              </a:spcAft>
              <a:buFont typeface="Arial" panose="020B0604020202020204" pitchFamily="34" charset="0"/>
              <a:buChar char="•"/>
            </a:pPr>
            <a:r>
              <a:rPr lang="en-US" sz="2400" b="0" i="0" u="none" strike="noStrike">
                <a:effectLst/>
                <a:latin typeface="Times New Roman"/>
                <a:cs typeface="Times New Roman"/>
              </a:rPr>
              <a:t>The success of Vision Zero interventions mirrors global trends advocating for localized safety solutions.</a:t>
            </a:r>
          </a:p>
          <a:p>
            <a:pPr marL="342900" indent="-342900">
              <a:lnSpc>
                <a:spcPct val="90000"/>
              </a:lnSpc>
              <a:spcBef>
                <a:spcPts val="1200"/>
              </a:spcBef>
              <a:spcAft>
                <a:spcPts val="1200"/>
              </a:spcAft>
              <a:buFont typeface="Arial"/>
              <a:buChar char="•"/>
            </a:pPr>
            <a:r>
              <a:rPr lang="en-US" sz="2400" b="1" i="0" u="none" strike="noStrike">
                <a:effectLst/>
                <a:latin typeface="Times New Roman"/>
                <a:cs typeface="Times New Roman"/>
              </a:rPr>
              <a:t>Limitations</a:t>
            </a:r>
            <a:r>
              <a:rPr lang="en-US" sz="2400" b="0" i="0" u="none" strike="noStrike">
                <a:effectLst/>
                <a:latin typeface="Times New Roman"/>
                <a:cs typeface="Times New Roman"/>
              </a:rPr>
              <a:t>:</a:t>
            </a:r>
            <a:endParaRPr lang="en-US" sz="2400" b="0">
              <a:effectLst/>
              <a:latin typeface="Times New Roman"/>
              <a:cs typeface="Times New Roman"/>
            </a:endParaRPr>
          </a:p>
          <a:p>
            <a:pPr indent="-228600" fontAlgn="base">
              <a:lnSpc>
                <a:spcPct val="90000"/>
              </a:lnSpc>
              <a:spcBef>
                <a:spcPts val="1200"/>
              </a:spcBef>
              <a:buFont typeface="Arial" panose="020B0604020202020204" pitchFamily="34" charset="0"/>
              <a:buChar char="•"/>
            </a:pPr>
            <a:r>
              <a:rPr lang="en-US" sz="2400" b="1" i="0" u="none" strike="noStrike">
                <a:effectLst/>
                <a:latin typeface="Times New Roman"/>
                <a:cs typeface="Times New Roman"/>
              </a:rPr>
              <a:t>Data Imbalance</a:t>
            </a:r>
            <a:r>
              <a:rPr lang="en-US" sz="2400" b="0" i="0" u="none" strike="noStrike">
                <a:effectLst/>
                <a:latin typeface="Times New Roman"/>
                <a:cs typeface="Times New Roman"/>
              </a:rPr>
              <a:t>: Severe crashes are underrepresented.</a:t>
            </a:r>
          </a:p>
          <a:p>
            <a:pPr indent="-228600" fontAlgn="base">
              <a:lnSpc>
                <a:spcPct val="90000"/>
              </a:lnSpc>
              <a:spcAft>
                <a:spcPts val="1200"/>
              </a:spcAft>
              <a:buFont typeface="Arial" panose="020B0604020202020204" pitchFamily="34" charset="0"/>
              <a:buChar char="•"/>
            </a:pPr>
            <a:r>
              <a:rPr lang="en-US" sz="2400" b="1" i="0" u="none" strike="noStrike">
                <a:effectLst/>
                <a:latin typeface="Times New Roman"/>
                <a:cs typeface="Times New Roman"/>
              </a:rPr>
              <a:t>Temporal Scope</a:t>
            </a:r>
            <a:r>
              <a:rPr lang="en-US" sz="2400" b="0" i="0" u="none" strike="noStrike">
                <a:effectLst/>
                <a:latin typeface="Times New Roman"/>
                <a:cs typeface="Times New Roman"/>
              </a:rPr>
              <a:t>: Post-2017 trends might not reflect pre-existing crash dynamics.</a:t>
            </a:r>
          </a:p>
          <a:p>
            <a:pPr indent="-228600">
              <a:lnSpc>
                <a:spcPct val="90000"/>
              </a:lnSpc>
              <a:buFont typeface="Arial" panose="020B0604020202020204" pitchFamily="34" charset="0"/>
              <a:buChar char="•"/>
            </a:pPr>
            <a:r>
              <a:rPr lang="en-US" sz="2400" b="1" i="0" u="none" strike="noStrike">
                <a:effectLst/>
                <a:latin typeface="Times New Roman"/>
                <a:cs typeface="Times New Roman"/>
              </a:rPr>
              <a:t>Reporting Bias</a:t>
            </a:r>
            <a:r>
              <a:rPr lang="en-US" sz="2400" b="0" i="0" u="none" strike="noStrike">
                <a:effectLst/>
                <a:latin typeface="Times New Roman"/>
                <a:cs typeface="Times New Roman"/>
              </a:rPr>
              <a:t>: Self-reported crashes might exclude unreported incidents.</a:t>
            </a:r>
            <a:endParaRPr lang="en-US" sz="2400">
              <a:latin typeface="Times New Roman"/>
              <a:cs typeface="Times New Roman"/>
            </a:endParaRPr>
          </a:p>
        </p:txBody>
      </p:sp>
      <p:pic>
        <p:nvPicPr>
          <p:cNvPr id="23" name="Picture 22" descr="Speedometer">
            <a:extLst>
              <a:ext uri="{FF2B5EF4-FFF2-40B4-BE49-F238E27FC236}">
                <a16:creationId xmlns:a16="http://schemas.microsoft.com/office/drawing/2014/main" id="{7EE2E16F-0A1A-34EA-265F-6E0A5C1EA680}"/>
              </a:ext>
            </a:extLst>
          </p:cNvPr>
          <p:cNvPicPr>
            <a:picLocks noChangeAspect="1"/>
          </p:cNvPicPr>
          <p:nvPr/>
        </p:nvPicPr>
        <p:blipFill>
          <a:blip r:embed="rId2"/>
          <a:srcRect l="24065" r="21810" b="-1"/>
          <a:stretch/>
        </p:blipFill>
        <p:spPr>
          <a:xfrm>
            <a:off x="9343822" y="10"/>
            <a:ext cx="8944178" cy="10286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
        <p:nvSpPr>
          <p:cNvPr id="2" name="TextBox 1">
            <a:extLst>
              <a:ext uri="{FF2B5EF4-FFF2-40B4-BE49-F238E27FC236}">
                <a16:creationId xmlns:a16="http://schemas.microsoft.com/office/drawing/2014/main" id="{D708C867-1B26-1651-BC5A-D256C5DC9988}"/>
              </a:ext>
            </a:extLst>
          </p:cNvPr>
          <p:cNvSpPr txBox="1"/>
          <p:nvPr/>
        </p:nvSpPr>
        <p:spPr>
          <a:xfrm>
            <a:off x="8686800" y="4686300"/>
            <a:ext cx="914400" cy="914400"/>
          </a:xfrm>
          <a:prstGeom prst="rect">
            <a:avLst/>
          </a:prstGeom>
          <a:noFill/>
        </p:spPr>
        <p:txBody>
          <a:bodyPr wrap="square" rtlCol="0">
            <a:spAutoFit/>
          </a:bodyPr>
          <a:lstStyle/>
          <a:p>
            <a:endParaRPr lang="en-US"/>
          </a:p>
        </p:txBody>
      </p:sp>
    </p:spTree>
    <p:extLst>
      <p:ext uri="{BB962C8B-B14F-4D97-AF65-F5344CB8AC3E}">
        <p14:creationId xmlns:p14="http://schemas.microsoft.com/office/powerpoint/2010/main" val="30954296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BD0A5EE-8E25-3B5A-A961-A7FE2C19DF94}"/>
            </a:ext>
          </a:extLst>
        </p:cNvPr>
        <p:cNvGrpSpPr/>
        <p:nvPr/>
      </p:nvGrpSpPr>
      <p:grpSpPr>
        <a:xfrm>
          <a:off x="0" y="0"/>
          <a:ext cx="0" cy="0"/>
          <a:chOff x="0" y="0"/>
          <a:chExt cx="0" cy="0"/>
        </a:xfrm>
      </p:grpSpPr>
      <p:sp useBgFill="1">
        <p:nvSpPr>
          <p:cNvPr id="23"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8287998" cy="10287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25" name="Rectangle 24">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783669" cy="3428998"/>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C7E421B-1702-F8EF-0610-5C564123367E}"/>
              </a:ext>
            </a:extLst>
          </p:cNvPr>
          <p:cNvSpPr>
            <a:spLocks noGrp="1"/>
          </p:cNvSpPr>
          <p:nvPr>
            <p:ph type="title"/>
          </p:nvPr>
        </p:nvSpPr>
        <p:spPr>
          <a:xfrm>
            <a:off x="580573" y="740778"/>
            <a:ext cx="6970356" cy="2436780"/>
          </a:xfrm>
        </p:spPr>
        <p:txBody>
          <a:bodyPr anchor="ctr">
            <a:normAutofit/>
          </a:bodyPr>
          <a:lstStyle/>
          <a:p>
            <a:r>
              <a:rPr lang="en-US" sz="5600" b="1" i="0" u="none" strike="noStrike">
                <a:effectLst/>
                <a:latin typeface="Arial" panose="020B0604020202020204" pitchFamily="34" charset="0"/>
              </a:rPr>
              <a:t> Recommendations</a:t>
            </a:r>
            <a:br>
              <a:rPr lang="en-US" sz="5600" b="1">
                <a:effectLst/>
              </a:rPr>
            </a:br>
            <a:endParaRPr lang="en-US" sz="5600"/>
          </a:p>
        </p:txBody>
      </p:sp>
      <p:sp>
        <p:nvSpPr>
          <p:cNvPr id="3" name="Content Placeholder 2">
            <a:extLst>
              <a:ext uri="{FF2B5EF4-FFF2-40B4-BE49-F238E27FC236}">
                <a16:creationId xmlns:a16="http://schemas.microsoft.com/office/drawing/2014/main" id="{A7155806-B304-7AD2-0783-220C66A8BF60}"/>
              </a:ext>
            </a:extLst>
          </p:cNvPr>
          <p:cNvSpPr>
            <a:spLocks noGrp="1"/>
          </p:cNvSpPr>
          <p:nvPr>
            <p:ph idx="1"/>
          </p:nvPr>
        </p:nvSpPr>
        <p:spPr>
          <a:xfrm>
            <a:off x="1090748" y="3725141"/>
            <a:ext cx="6970357" cy="5419723"/>
          </a:xfrm>
        </p:spPr>
        <p:txBody>
          <a:bodyPr anchor="ctr">
            <a:normAutofit/>
          </a:bodyPr>
          <a:lstStyle/>
          <a:p>
            <a:pPr rtl="0" fontAlgn="base">
              <a:lnSpc>
                <a:spcPct val="90000"/>
              </a:lnSpc>
              <a:spcBef>
                <a:spcPts val="1200"/>
              </a:spcBef>
              <a:buFont typeface="+mj-lt"/>
              <a:buAutoNum type="arabicPeriod"/>
            </a:pPr>
            <a:r>
              <a:rPr lang="en-US" sz="2100" b="1" i="0" u="none" strike="noStrike">
                <a:effectLst/>
                <a:latin typeface="Arial" panose="020B0604020202020204" pitchFamily="34" charset="0"/>
              </a:rPr>
              <a:t>Enhance Infrastructure</a:t>
            </a:r>
            <a:r>
              <a:rPr lang="en-US" sz="2100" b="0" i="0" u="none" strike="noStrike">
                <a:effectLst/>
                <a:latin typeface="Arial" panose="020B0604020202020204" pitchFamily="34" charset="0"/>
              </a:rPr>
              <a:t>:</a:t>
            </a:r>
          </a:p>
          <a:p>
            <a:pPr marL="742950" lvl="1" indent="-285750" rtl="0" fontAlgn="base">
              <a:lnSpc>
                <a:spcPct val="90000"/>
              </a:lnSpc>
              <a:buFont typeface="Arial" panose="020B0604020202020204" pitchFamily="34" charset="0"/>
              <a:buChar char="•"/>
            </a:pPr>
            <a:r>
              <a:rPr lang="en-US" sz="2100" b="0" i="0" u="none" strike="noStrike">
                <a:effectLst/>
                <a:latin typeface="Arial" panose="020B0604020202020204" pitchFamily="34" charset="0"/>
              </a:rPr>
              <a:t>Expand signalized intersections.</a:t>
            </a:r>
          </a:p>
          <a:p>
            <a:pPr marL="742950" lvl="1" indent="-285750" rtl="0" fontAlgn="base">
              <a:lnSpc>
                <a:spcPct val="90000"/>
              </a:lnSpc>
              <a:buFont typeface="Arial" panose="020B0604020202020204" pitchFamily="34" charset="0"/>
              <a:buChar char="•"/>
            </a:pPr>
            <a:r>
              <a:rPr lang="en-US" sz="2100" b="0" i="0" u="none" strike="noStrike">
                <a:effectLst/>
                <a:latin typeface="Arial" panose="020B0604020202020204" pitchFamily="34" charset="0"/>
              </a:rPr>
              <a:t>Install traffic-calming measures in urban zones.</a:t>
            </a:r>
          </a:p>
          <a:p>
            <a:pPr marL="457200" lvl="1" indent="0" rtl="0" fontAlgn="base">
              <a:lnSpc>
                <a:spcPct val="90000"/>
              </a:lnSpc>
              <a:buNone/>
            </a:pPr>
            <a:endParaRPr lang="en-US" sz="2100" b="0" i="0" u="none" strike="noStrike">
              <a:effectLst/>
              <a:latin typeface="Arial" panose="020B0604020202020204" pitchFamily="34" charset="0"/>
            </a:endParaRPr>
          </a:p>
          <a:p>
            <a:pPr rtl="0" fontAlgn="base">
              <a:lnSpc>
                <a:spcPct val="90000"/>
              </a:lnSpc>
              <a:buFont typeface="+mj-lt"/>
              <a:buAutoNum type="arabicPeriod"/>
            </a:pPr>
            <a:r>
              <a:rPr lang="en-US" sz="2100" b="1" i="0" u="none" strike="noStrike">
                <a:effectLst/>
                <a:latin typeface="Arial" panose="020B0604020202020204" pitchFamily="34" charset="0"/>
              </a:rPr>
              <a:t>Adaptive Technologies</a:t>
            </a:r>
            <a:r>
              <a:rPr lang="en-US" sz="2100" b="0" i="0" u="none" strike="noStrike">
                <a:effectLst/>
                <a:latin typeface="Arial" panose="020B0604020202020204" pitchFamily="34" charset="0"/>
              </a:rPr>
              <a:t>:</a:t>
            </a:r>
          </a:p>
          <a:p>
            <a:pPr marL="742950" lvl="1" indent="-285750" rtl="0" fontAlgn="base">
              <a:lnSpc>
                <a:spcPct val="90000"/>
              </a:lnSpc>
              <a:buFont typeface="Arial" panose="020B0604020202020204" pitchFamily="34" charset="0"/>
              <a:buChar char="•"/>
            </a:pPr>
            <a:r>
              <a:rPr lang="en-US" sz="2100" b="0" i="0" u="none" strike="noStrike">
                <a:effectLst/>
                <a:latin typeface="Arial" panose="020B0604020202020204" pitchFamily="34" charset="0"/>
              </a:rPr>
              <a:t>Implement weather-responsive systems.</a:t>
            </a:r>
          </a:p>
          <a:p>
            <a:pPr marL="742950" lvl="1" indent="-285750" rtl="0" fontAlgn="base">
              <a:lnSpc>
                <a:spcPct val="90000"/>
              </a:lnSpc>
              <a:buFont typeface="Arial" panose="020B0604020202020204" pitchFamily="34" charset="0"/>
              <a:buChar char="•"/>
            </a:pPr>
            <a:r>
              <a:rPr lang="en-US" sz="2100" b="0" i="0" u="none" strike="noStrike">
                <a:effectLst/>
                <a:latin typeface="Arial" panose="020B0604020202020204" pitchFamily="34" charset="0"/>
              </a:rPr>
              <a:t>Deploy AI-driven monitoring at high-risk intersections.</a:t>
            </a:r>
          </a:p>
          <a:p>
            <a:pPr marL="457200" lvl="1" indent="0" rtl="0" fontAlgn="base">
              <a:lnSpc>
                <a:spcPct val="90000"/>
              </a:lnSpc>
              <a:buNone/>
            </a:pPr>
            <a:endParaRPr lang="en-US" sz="2100" b="0" i="0" u="none" strike="noStrike">
              <a:effectLst/>
              <a:latin typeface="Arial" panose="020B0604020202020204" pitchFamily="34" charset="0"/>
            </a:endParaRPr>
          </a:p>
          <a:p>
            <a:pPr rtl="0" fontAlgn="base">
              <a:lnSpc>
                <a:spcPct val="90000"/>
              </a:lnSpc>
              <a:buFont typeface="+mj-lt"/>
              <a:buAutoNum type="arabicPeriod"/>
            </a:pPr>
            <a:r>
              <a:rPr lang="en-US" sz="2100" b="1" i="0" u="none" strike="noStrike">
                <a:effectLst/>
                <a:latin typeface="Arial" panose="020B0604020202020204" pitchFamily="34" charset="0"/>
              </a:rPr>
              <a:t>Public Awareness Campaigns</a:t>
            </a:r>
            <a:r>
              <a:rPr lang="en-US" sz="2100" b="0" i="0" u="none" strike="noStrike">
                <a:effectLst/>
                <a:latin typeface="Arial" panose="020B0604020202020204" pitchFamily="34" charset="0"/>
              </a:rPr>
              <a:t>:</a:t>
            </a:r>
          </a:p>
          <a:p>
            <a:pPr marL="742950" lvl="1" indent="-285750" rtl="0" fontAlgn="base">
              <a:lnSpc>
                <a:spcPct val="90000"/>
              </a:lnSpc>
              <a:spcAft>
                <a:spcPts val="1200"/>
              </a:spcAft>
              <a:buFont typeface="Arial" panose="020B0604020202020204" pitchFamily="34" charset="0"/>
              <a:buChar char="•"/>
            </a:pPr>
            <a:r>
              <a:rPr lang="en-US" sz="2100" b="0" i="0" u="none" strike="noStrike">
                <a:effectLst/>
                <a:latin typeface="Arial" panose="020B0604020202020204" pitchFamily="34" charset="0"/>
              </a:rPr>
              <a:t>Target Thursdays and weekends with education on safe driving practices.</a:t>
            </a:r>
          </a:p>
          <a:p>
            <a:pPr marL="742950" lvl="1" indent="-285750" rtl="0" fontAlgn="base">
              <a:lnSpc>
                <a:spcPct val="90000"/>
              </a:lnSpc>
              <a:spcAft>
                <a:spcPts val="1200"/>
              </a:spcAft>
              <a:buFont typeface="Arial" panose="020B0604020202020204" pitchFamily="34" charset="0"/>
              <a:buChar char="•"/>
            </a:pPr>
            <a:r>
              <a:rPr lang="en-US" sz="2100" b="0" i="0" u="none" strike="noStrike">
                <a:effectLst/>
                <a:latin typeface="Arial" panose="020B0604020202020204" pitchFamily="34" charset="0"/>
              </a:rPr>
              <a:t>Collaborate with community organizations to promote Vision Zero.</a:t>
            </a:r>
          </a:p>
          <a:p>
            <a:pPr>
              <a:lnSpc>
                <a:spcPct val="90000"/>
              </a:lnSpc>
            </a:pPr>
            <a:endParaRPr lang="en-US" sz="2100"/>
          </a:p>
        </p:txBody>
      </p:sp>
      <p:pic>
        <p:nvPicPr>
          <p:cNvPr id="19" name="Picture 18" descr="Aerial view of the road">
            <a:extLst>
              <a:ext uri="{FF2B5EF4-FFF2-40B4-BE49-F238E27FC236}">
                <a16:creationId xmlns:a16="http://schemas.microsoft.com/office/drawing/2014/main" id="{19B98D67-36F4-BF88-DD5A-845F55E24505}"/>
              </a:ext>
            </a:extLst>
          </p:cNvPr>
          <p:cNvPicPr>
            <a:picLocks noChangeAspect="1"/>
          </p:cNvPicPr>
          <p:nvPr/>
        </p:nvPicPr>
        <p:blipFill>
          <a:blip r:embed="rId2"/>
          <a:srcRect l="15094" r="18164"/>
          <a:stretch/>
        </p:blipFill>
        <p:spPr>
          <a:xfrm>
            <a:off x="9144000" y="1"/>
            <a:ext cx="9154237" cy="10287000"/>
          </a:xfrm>
          <a:prstGeom prst="rect">
            <a:avLst/>
          </a:prstGeom>
        </p:spPr>
      </p:pic>
    </p:spTree>
    <p:extLst>
      <p:ext uri="{BB962C8B-B14F-4D97-AF65-F5344CB8AC3E}">
        <p14:creationId xmlns:p14="http://schemas.microsoft.com/office/powerpoint/2010/main" val="24338757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663596C0-C1E3-6103-344B-59884A5EEF82}"/>
              </a:ext>
            </a:extLst>
          </p:cNvPr>
          <p:cNvPicPr>
            <a:picLocks noChangeAspect="1"/>
          </p:cNvPicPr>
          <p:nvPr/>
        </p:nvPicPr>
        <p:blipFill>
          <a:blip r:embed="rId2">
            <a:alphaModFix amt="36000"/>
          </a:blip>
          <a:srcRect t="16667"/>
          <a:stretch/>
        </p:blipFill>
        <p:spPr>
          <a:xfrm>
            <a:off x="0" y="9369"/>
            <a:ext cx="18287980" cy="10305738"/>
          </a:xfrm>
          <a:prstGeom prst="rect">
            <a:avLst/>
          </a:prstGeom>
          <a:noFill/>
          <a:ln>
            <a:noFill/>
          </a:ln>
        </p:spPr>
      </p:pic>
      <p:sp>
        <p:nvSpPr>
          <p:cNvPr id="2" name="Title 1"/>
          <p:cNvSpPr>
            <a:spLocks noGrp="1"/>
          </p:cNvSpPr>
          <p:nvPr>
            <p:ph type="title"/>
          </p:nvPr>
        </p:nvSpPr>
        <p:spPr>
          <a:xfrm>
            <a:off x="1201086" y="1373941"/>
            <a:ext cx="8366014" cy="7089414"/>
          </a:xfrm>
          <a:noFill/>
        </p:spPr>
        <p:txBody>
          <a:bodyPr>
            <a:normAutofit/>
          </a:bodyPr>
          <a:lstStyle/>
          <a:p>
            <a:pPr algn="r"/>
            <a:r>
              <a:rPr lang="en-US" sz="12000">
                <a:ln w="22225">
                  <a:solidFill>
                    <a:srgbClr val="FFFFFF"/>
                  </a:solidFill>
                </a:ln>
                <a:noFill/>
              </a:rPr>
              <a:t>Conclusion</a:t>
            </a:r>
          </a:p>
        </p:txBody>
      </p:sp>
      <p:cxnSp>
        <p:nvCxnSpPr>
          <p:cNvPr id="32" name="Straight Connector 31">
            <a:extLst>
              <a:ext uri="{FF2B5EF4-FFF2-40B4-BE49-F238E27FC236}">
                <a16:creationId xmlns:a16="http://schemas.microsoft.com/office/drawing/2014/main" id="{96A8629B-8289-498B-939B-1CA0C106182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819348" y="3429000"/>
            <a:ext cx="0" cy="3429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a:xfrm>
            <a:off x="11048999" y="1111613"/>
            <a:ext cx="6400800" cy="8157462"/>
          </a:xfrm>
        </p:spPr>
        <p:txBody>
          <a:bodyPr anchor="ctr">
            <a:normAutofit/>
          </a:bodyPr>
          <a:lstStyle/>
          <a:p>
            <a:pPr marL="0" indent="0">
              <a:lnSpc>
                <a:spcPct val="90000"/>
              </a:lnSpc>
              <a:buNone/>
            </a:pPr>
            <a:r>
              <a:rPr lang="en-US" sz="4000" b="1">
                <a:solidFill>
                  <a:srgbClr val="FFFFFF"/>
                </a:solidFill>
                <a:latin typeface="Times New Roman"/>
                <a:cs typeface="Times New Roman"/>
              </a:rPr>
              <a:t>Summary:</a:t>
            </a:r>
          </a:p>
          <a:p>
            <a:pPr>
              <a:lnSpc>
                <a:spcPct val="90000"/>
              </a:lnSpc>
            </a:pPr>
            <a:r>
              <a:rPr lang="en-US" sz="2800" b="1">
                <a:solidFill>
                  <a:srgbClr val="FFFFFF"/>
                </a:solidFill>
                <a:latin typeface="Times New Roman"/>
                <a:cs typeface="Times New Roman"/>
              </a:rPr>
              <a:t>Urban zones with moderate speed limits require immediate attention.</a:t>
            </a:r>
          </a:p>
          <a:p>
            <a:pPr>
              <a:lnSpc>
                <a:spcPct val="90000"/>
              </a:lnSpc>
            </a:pPr>
            <a:r>
              <a:rPr lang="en-US" sz="2800" b="1">
                <a:solidFill>
                  <a:srgbClr val="FFFFFF"/>
                </a:solidFill>
                <a:latin typeface="Times New Roman"/>
                <a:cs typeface="Times New Roman"/>
              </a:rPr>
              <a:t>Traffic signals effectively mitigate crash severity.</a:t>
            </a:r>
          </a:p>
          <a:p>
            <a:pPr>
              <a:lnSpc>
                <a:spcPct val="90000"/>
              </a:lnSpc>
            </a:pPr>
            <a:r>
              <a:rPr lang="en-US" sz="2800" b="1">
                <a:solidFill>
                  <a:srgbClr val="FFFFFF"/>
                </a:solidFill>
                <a:latin typeface="Times New Roman"/>
                <a:cs typeface="Times New Roman"/>
              </a:rPr>
              <a:t>Seasonal adjustments to safety measures can address weather-related risks.</a:t>
            </a:r>
          </a:p>
          <a:p>
            <a:pPr marL="0" indent="0">
              <a:lnSpc>
                <a:spcPct val="90000"/>
              </a:lnSpc>
              <a:buNone/>
            </a:pPr>
            <a:r>
              <a:rPr lang="en-US" sz="4000" b="1">
                <a:solidFill>
                  <a:srgbClr val="FFFFFF"/>
                </a:solidFill>
                <a:latin typeface="Times New Roman"/>
                <a:cs typeface="Times New Roman"/>
              </a:rPr>
              <a:t>Significance:</a:t>
            </a:r>
          </a:p>
          <a:p>
            <a:pPr>
              <a:lnSpc>
                <a:spcPct val="90000"/>
              </a:lnSpc>
            </a:pPr>
            <a:r>
              <a:rPr lang="en-US" sz="2800" b="1">
                <a:solidFill>
                  <a:srgbClr val="FFFFFF"/>
                </a:solidFill>
                <a:latin typeface="Times New Roman"/>
                <a:cs typeface="Times New Roman"/>
              </a:rPr>
              <a:t>Insights guide policymakers in optimizing safety investments, urban planning, and infrastructure design.</a:t>
            </a:r>
          </a:p>
          <a:p>
            <a:pPr>
              <a:lnSpc>
                <a:spcPct val="90000"/>
              </a:lnSpc>
            </a:pPr>
            <a:r>
              <a:rPr lang="en-US" sz="2800" b="1">
                <a:solidFill>
                  <a:srgbClr val="FFFFFF"/>
                </a:solidFill>
                <a:latin typeface="Times New Roman"/>
                <a:cs typeface="Times New Roman"/>
              </a:rPr>
              <a:t>Reinforces the need for data-driven approaches to achieve Vision Zero goals by 2026.</a:t>
            </a:r>
          </a:p>
        </p:txBody>
      </p:sp>
    </p:spTree>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0D7B6173-1D58-48E2-83CF-37350F315F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8283428" cy="10286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35D813D1-BA6B-40B4-A101-04BB894455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3428" cy="10287000"/>
          </a:xfrm>
          <a:prstGeom prst="rect">
            <a:avLst/>
          </a:prstGeom>
          <a:solidFill>
            <a:schemeClr val="bg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a:extLst>
              <a:ext uri="{FF2B5EF4-FFF2-40B4-BE49-F238E27FC236}">
                <a16:creationId xmlns:a16="http://schemas.microsoft.com/office/drawing/2014/main" id="{B0DAC8FB-A162-44E3-A606-C855A03A5B0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8283428" cy="10293570"/>
          </a:xfrm>
          <a:prstGeom prst="rect">
            <a:avLst/>
          </a:prstGeom>
        </p:spPr>
      </p:pic>
      <p:sp>
        <p:nvSpPr>
          <p:cNvPr id="29" name="Rectangle 28">
            <a:extLst>
              <a:ext uri="{FF2B5EF4-FFF2-40B4-BE49-F238E27FC236}">
                <a16:creationId xmlns:a16="http://schemas.microsoft.com/office/drawing/2014/main" id="{21BDEC81-16A7-4451-B893-C15000083B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3428" cy="10287000"/>
          </a:xfrm>
          <a:prstGeom prst="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AEA3DFA5-2D7B-4989-8ED7-8321EC114C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5017" y="0"/>
            <a:ext cx="16718970" cy="10306084"/>
          </a:xfrm>
          <a:prstGeom prst="rect">
            <a:avLst/>
          </a:prstGeom>
          <a:solidFill>
            <a:schemeClr val="bg1"/>
          </a:solidFill>
          <a:ln w="349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2" name="Title 1">
            <a:extLst>
              <a:ext uri="{FF2B5EF4-FFF2-40B4-BE49-F238E27FC236}">
                <a16:creationId xmlns:a16="http://schemas.microsoft.com/office/drawing/2014/main" id="{E6801F27-4F7A-9193-A7FB-1C91037C511E}"/>
              </a:ext>
            </a:extLst>
          </p:cNvPr>
          <p:cNvSpPr>
            <a:spLocks noGrp="1"/>
          </p:cNvSpPr>
          <p:nvPr>
            <p:ph type="title"/>
          </p:nvPr>
        </p:nvSpPr>
        <p:spPr>
          <a:xfrm>
            <a:off x="1787949" y="1350933"/>
            <a:ext cx="5444332" cy="2840286"/>
          </a:xfrm>
        </p:spPr>
        <p:txBody>
          <a:bodyPr vert="horz" lIns="91440" tIns="45720" rIns="91440" bIns="45720" rtlCol="0" anchor="b">
            <a:normAutofit/>
          </a:bodyPr>
          <a:lstStyle/>
          <a:p>
            <a:pPr>
              <a:lnSpc>
                <a:spcPct val="90000"/>
              </a:lnSpc>
              <a:spcBef>
                <a:spcPct val="20000"/>
              </a:spcBef>
            </a:pPr>
            <a:endParaRPr lang="en-US" sz="1800">
              <a:latin typeface="Times New Roman"/>
              <a:cs typeface="Times New Roman"/>
            </a:endParaRPr>
          </a:p>
          <a:p>
            <a:pPr marL="342900" indent="-342900">
              <a:lnSpc>
                <a:spcPct val="90000"/>
              </a:lnSpc>
              <a:spcBef>
                <a:spcPct val="20000"/>
              </a:spcBef>
            </a:pPr>
            <a:endParaRPr lang="en-US" sz="1800">
              <a:latin typeface="Times New Roman"/>
              <a:cs typeface="Times New Roman"/>
            </a:endParaRPr>
          </a:p>
          <a:p>
            <a:pPr marL="342900" indent="-342900">
              <a:lnSpc>
                <a:spcPct val="90000"/>
              </a:lnSpc>
              <a:spcBef>
                <a:spcPct val="20000"/>
              </a:spcBef>
            </a:pPr>
            <a:br>
              <a:rPr lang="en-US" sz="1800">
                <a:ea typeface="Calibri"/>
                <a:cs typeface="Calibri"/>
              </a:rPr>
            </a:br>
            <a:endParaRPr lang="en-US" sz="1800">
              <a:latin typeface="Times New Roman"/>
              <a:cs typeface="Times New Roman"/>
            </a:endParaRPr>
          </a:p>
          <a:p>
            <a:pPr marL="342900" indent="-342900">
              <a:lnSpc>
                <a:spcPct val="90000"/>
              </a:lnSpc>
              <a:spcBef>
                <a:spcPct val="20000"/>
              </a:spcBef>
            </a:pPr>
            <a:br>
              <a:rPr lang="en-US" sz="1800">
                <a:ea typeface="Calibri"/>
                <a:cs typeface="Calibri"/>
              </a:rPr>
            </a:br>
            <a:endParaRPr lang="en-US" sz="1800">
              <a:latin typeface="Times New Roman"/>
              <a:cs typeface="Times New Roman"/>
            </a:endParaRPr>
          </a:p>
          <a:p>
            <a:pPr marL="342900" indent="-342900">
              <a:lnSpc>
                <a:spcPct val="90000"/>
              </a:lnSpc>
              <a:spcBef>
                <a:spcPct val="20000"/>
              </a:spcBef>
            </a:pPr>
            <a:r>
              <a:rPr lang="en-US" sz="1800">
                <a:latin typeface="Times New Roman"/>
                <a:cs typeface="Times New Roman"/>
              </a:rPr>
              <a:t>   </a:t>
            </a:r>
          </a:p>
          <a:p>
            <a:pPr>
              <a:lnSpc>
                <a:spcPct val="90000"/>
              </a:lnSpc>
              <a:spcBef>
                <a:spcPct val="20000"/>
              </a:spcBef>
            </a:pPr>
            <a:br>
              <a:rPr lang="en-US" sz="1800">
                <a:ea typeface="Calibri"/>
                <a:cs typeface="Calibri"/>
              </a:rPr>
            </a:br>
            <a:endParaRPr lang="en-US" sz="1800">
              <a:latin typeface="Times New Roman"/>
              <a:cs typeface="Times New Roman"/>
            </a:endParaRPr>
          </a:p>
          <a:p>
            <a:pPr>
              <a:lnSpc>
                <a:spcPct val="90000"/>
              </a:lnSpc>
            </a:pPr>
            <a:endParaRPr lang="en-US" sz="1800">
              <a:ea typeface="Calibri"/>
              <a:cs typeface="Calibri"/>
            </a:endParaRPr>
          </a:p>
        </p:txBody>
      </p:sp>
      <p:sp>
        <p:nvSpPr>
          <p:cNvPr id="20" name="Content Placeholder 19">
            <a:extLst>
              <a:ext uri="{FF2B5EF4-FFF2-40B4-BE49-F238E27FC236}">
                <a16:creationId xmlns:a16="http://schemas.microsoft.com/office/drawing/2014/main" id="{BE7A7084-6C7E-965B-FF88-CCA03657639D}"/>
              </a:ext>
            </a:extLst>
          </p:cNvPr>
          <p:cNvSpPr>
            <a:spLocks noGrp="1"/>
          </p:cNvSpPr>
          <p:nvPr>
            <p:ph idx="1"/>
          </p:nvPr>
        </p:nvSpPr>
        <p:spPr>
          <a:xfrm>
            <a:off x="1052044" y="721898"/>
            <a:ext cx="7699017" cy="9360094"/>
          </a:xfrm>
        </p:spPr>
        <p:txBody>
          <a:bodyPr vert="horz" lIns="91440" tIns="45720" rIns="91440" bIns="45720" rtlCol="0" anchor="t">
            <a:noAutofit/>
          </a:bodyPr>
          <a:lstStyle/>
          <a:p>
            <a:pPr marL="0" indent="0">
              <a:lnSpc>
                <a:spcPct val="90000"/>
              </a:lnSpc>
              <a:buNone/>
            </a:pPr>
            <a:endParaRPr lang="en-US" sz="2000">
              <a:latin typeface="Times New Roman"/>
              <a:cs typeface="Times New Roman"/>
            </a:endParaRPr>
          </a:p>
          <a:p>
            <a:pPr marL="0" indent="0">
              <a:lnSpc>
                <a:spcPct val="90000"/>
              </a:lnSpc>
              <a:buNone/>
            </a:pPr>
            <a:r>
              <a:rPr lang="en-US" sz="2000">
                <a:latin typeface="Times New Roman"/>
                <a:cs typeface="Times New Roman"/>
              </a:rPr>
              <a:t>Accident Analysis &amp; Prevention | Vol 43, Issue 1, Pages 1-494 (January 2011) | ScienceDirect.com by Elsevier. (n.d.).</a:t>
            </a:r>
            <a:r>
              <a:rPr lang="en-US" sz="2000">
                <a:latin typeface="Times New Roman"/>
                <a:cs typeface="Times New Roman"/>
                <a:hlinkClick r:id="rId3">
                  <a:extLst>
                    <a:ext uri="{A12FA001-AC4F-418D-AE19-62706E023703}">
                      <ahyp:hlinkClr xmlns:ahyp="http://schemas.microsoft.com/office/drawing/2018/hyperlinkcolor" val="tx"/>
                    </a:ext>
                  </a:extLst>
                </a:hlinkClick>
              </a:rPr>
              <a:t> </a:t>
            </a:r>
            <a:endParaRPr lang="en-US" sz="2000">
              <a:ea typeface="Calibri"/>
              <a:cs typeface="Calibri"/>
            </a:endParaRPr>
          </a:p>
          <a:p>
            <a:pPr marL="0" indent="0">
              <a:lnSpc>
                <a:spcPct val="90000"/>
              </a:lnSpc>
              <a:buNone/>
            </a:pPr>
            <a:r>
              <a:rPr lang="en-US" sz="2000">
                <a:latin typeface="Times New Roman"/>
                <a:cs typeface="Times New Roman"/>
              </a:rPr>
              <a:t> </a:t>
            </a:r>
            <a:r>
              <a:rPr lang="en-US" sz="2000">
                <a:latin typeface="Times New Roman"/>
                <a:cs typeface="Times New Roman"/>
                <a:hlinkClick r:id="rId3">
                  <a:extLst>
                    <a:ext uri="{A12FA001-AC4F-418D-AE19-62706E023703}">
                      <ahyp:hlinkClr xmlns:ahyp="http://schemas.microsoft.com/office/drawing/2018/hyperlinkcolor" val="tx"/>
                    </a:ext>
                  </a:extLst>
                </a:hlinkClick>
              </a:rPr>
              <a:t>https://www.sciencedirect.com/journal/accident-analysis-and-prevention/vol/43/issue/1</a:t>
            </a:r>
            <a:endParaRPr lang="en-US" sz="2000">
              <a:latin typeface="Times New Roman"/>
              <a:cs typeface="Times New Roman"/>
            </a:endParaRPr>
          </a:p>
          <a:p>
            <a:pPr marL="0" indent="0">
              <a:lnSpc>
                <a:spcPct val="90000"/>
              </a:lnSpc>
              <a:buNone/>
            </a:pPr>
            <a:endParaRPr lang="en-US" sz="2000">
              <a:latin typeface="Times New Roman"/>
              <a:cs typeface="Times New Roman"/>
            </a:endParaRPr>
          </a:p>
          <a:p>
            <a:pPr marL="0" indent="0">
              <a:lnSpc>
                <a:spcPct val="90000"/>
              </a:lnSpc>
              <a:buNone/>
            </a:pPr>
            <a:r>
              <a:rPr lang="en-US" sz="2000">
                <a:latin typeface="Times New Roman"/>
                <a:cs typeface="Times New Roman"/>
              </a:rPr>
              <a:t>Fleisher, A., Wier, M. L., &amp; Hunter, M. (2016). A Vision for Transportation Safety: Framework for Identifying Best Practice Strategies to Advance Vision Zero. </a:t>
            </a:r>
            <a:r>
              <a:rPr lang="en-US" sz="2000" i="1">
                <a:latin typeface="Times New Roman"/>
                <a:cs typeface="Times New Roman"/>
              </a:rPr>
              <a:t>Transportation Research Record</a:t>
            </a:r>
            <a:r>
              <a:rPr lang="en-US" sz="2000">
                <a:latin typeface="Times New Roman"/>
                <a:cs typeface="Times New Roman"/>
              </a:rPr>
              <a:t>, </a:t>
            </a:r>
            <a:r>
              <a:rPr lang="en-US" sz="2000" i="1">
                <a:latin typeface="Times New Roman"/>
                <a:cs typeface="Times New Roman"/>
              </a:rPr>
              <a:t>2582</a:t>
            </a:r>
            <a:r>
              <a:rPr lang="en-US" sz="2000">
                <a:latin typeface="Times New Roman"/>
                <a:cs typeface="Times New Roman"/>
              </a:rPr>
              <a:t>(1), 72-86.</a:t>
            </a:r>
          </a:p>
          <a:p>
            <a:pPr marL="0" indent="0">
              <a:lnSpc>
                <a:spcPct val="90000"/>
              </a:lnSpc>
              <a:buNone/>
            </a:pPr>
            <a:r>
              <a:rPr lang="en-US" sz="2000">
                <a:latin typeface="Times New Roman"/>
                <a:cs typeface="Times New Roman"/>
                <a:hlinkClick r:id="rId4">
                  <a:extLst>
                    <a:ext uri="{A12FA001-AC4F-418D-AE19-62706E023703}">
                      <ahyp:hlinkClr xmlns:ahyp="http://schemas.microsoft.com/office/drawing/2018/hyperlinkcolor" val="tx"/>
                    </a:ext>
                  </a:extLst>
                </a:hlinkClick>
              </a:rPr>
              <a:t>https://doi.org/10.3141/2582-09</a:t>
            </a:r>
            <a:endParaRPr lang="en-US" sz="2000">
              <a:latin typeface="Times New Roman"/>
              <a:cs typeface="Times New Roman"/>
            </a:endParaRPr>
          </a:p>
          <a:p>
            <a:pPr marL="0" indent="0">
              <a:lnSpc>
                <a:spcPct val="90000"/>
              </a:lnSpc>
              <a:buNone/>
            </a:pPr>
            <a:endParaRPr lang="en-US" sz="2000">
              <a:latin typeface="Times New Roman"/>
              <a:cs typeface="Times New Roman"/>
            </a:endParaRPr>
          </a:p>
          <a:p>
            <a:pPr marL="0" indent="0">
              <a:lnSpc>
                <a:spcPct val="90000"/>
              </a:lnSpc>
              <a:buNone/>
            </a:pPr>
            <a:r>
              <a:rPr lang="en-US" sz="2000">
                <a:latin typeface="Times New Roman"/>
                <a:cs typeface="Times New Roman"/>
              </a:rPr>
              <a:t>Ivan, J. N., Jonsson, T., &amp; Borsos, A. (2012). Motor Vehicle Speeds: Recommendations for Urban Sustainability. </a:t>
            </a:r>
            <a:r>
              <a:rPr lang="en-US" sz="2000" i="1">
                <a:latin typeface="Times New Roman"/>
                <a:cs typeface="Times New Roman"/>
              </a:rPr>
              <a:t>Transportation Research Record</a:t>
            </a:r>
            <a:r>
              <a:rPr lang="en-US" sz="2000">
                <a:latin typeface="Times New Roman"/>
                <a:cs typeface="Times New Roman"/>
              </a:rPr>
              <a:t>, </a:t>
            </a:r>
            <a:r>
              <a:rPr lang="en-US" sz="2000" i="1">
                <a:latin typeface="Times New Roman"/>
                <a:cs typeface="Times New Roman"/>
              </a:rPr>
              <a:t>2301</a:t>
            </a:r>
            <a:r>
              <a:rPr lang="en-US" sz="2000">
                <a:latin typeface="Times New Roman"/>
                <a:cs typeface="Times New Roman"/>
              </a:rPr>
              <a:t>(1), 1-8. </a:t>
            </a:r>
          </a:p>
          <a:p>
            <a:pPr marL="0" indent="0">
              <a:lnSpc>
                <a:spcPct val="90000"/>
              </a:lnSpc>
              <a:buNone/>
            </a:pPr>
            <a:r>
              <a:rPr lang="en-US" sz="2000">
                <a:latin typeface="Times New Roman"/>
                <a:cs typeface="Times New Roman"/>
                <a:hlinkClick r:id="" action="ppaction://noaction">
                  <a:extLst>
                    <a:ext uri="{A12FA001-AC4F-418D-AE19-62706E023703}">
                      <ahyp:hlinkClr xmlns:ahyp="http://schemas.microsoft.com/office/drawing/2018/hyperlinkcolor" val="tx"/>
                    </a:ext>
                  </a:extLst>
                </a:hlinkClick>
              </a:rPr>
              <a:t>https://doi.org/10.3141/2301-01</a:t>
            </a:r>
            <a:endParaRPr lang="en-US" sz="2000">
              <a:latin typeface="Times New Roman"/>
              <a:cs typeface="Times New Roman"/>
            </a:endParaRPr>
          </a:p>
          <a:p>
            <a:pPr marL="0" indent="0">
              <a:lnSpc>
                <a:spcPct val="90000"/>
              </a:lnSpc>
              <a:buNone/>
            </a:pPr>
            <a:endParaRPr lang="en-US" sz="2000">
              <a:latin typeface="Times New Roman"/>
              <a:cs typeface="Times New Roman"/>
            </a:endParaRPr>
          </a:p>
          <a:p>
            <a:pPr marL="0" indent="0">
              <a:lnSpc>
                <a:spcPct val="90000"/>
              </a:lnSpc>
              <a:buNone/>
            </a:pPr>
            <a:r>
              <a:rPr lang="en-US" sz="2000" err="1">
                <a:latin typeface="Times New Roman"/>
                <a:cs typeface="Times New Roman"/>
              </a:rPr>
              <a:t>Kristianssen</a:t>
            </a:r>
            <a:r>
              <a:rPr lang="en-US" sz="2000">
                <a:latin typeface="Times New Roman"/>
                <a:cs typeface="Times New Roman"/>
              </a:rPr>
              <a:t>, A., Andersson, R., Belin, M., &amp; Nilsen, P. (2017). Swedish Vision Zero policies for safety: A comparative policy content analysis. Safety Science, 103, 260–269.    </a:t>
            </a:r>
          </a:p>
          <a:p>
            <a:pPr marL="0" indent="0">
              <a:lnSpc>
                <a:spcPct val="90000"/>
              </a:lnSpc>
              <a:buNone/>
            </a:pPr>
            <a:r>
              <a:rPr lang="en-US" sz="2000">
                <a:latin typeface="Times New Roman"/>
                <a:cs typeface="Times New Roman"/>
                <a:hlinkClick r:id="rId5">
                  <a:extLst>
                    <a:ext uri="{A12FA001-AC4F-418D-AE19-62706E023703}">
                      <ahyp:hlinkClr xmlns:ahyp="http://schemas.microsoft.com/office/drawing/2018/hyperlinkcolor" val="tx"/>
                    </a:ext>
                  </a:extLst>
                </a:hlinkClick>
              </a:rPr>
              <a:t>https://doi.org/10.1016/j.ssci.2017.11.005</a:t>
            </a:r>
            <a:r>
              <a:rPr lang="en-US" sz="2000">
                <a:latin typeface="Times New Roman"/>
                <a:cs typeface="Times New Roman"/>
              </a:rPr>
              <a:t> </a:t>
            </a:r>
          </a:p>
          <a:p>
            <a:pPr marL="0" indent="0">
              <a:lnSpc>
                <a:spcPct val="90000"/>
              </a:lnSpc>
              <a:buNone/>
            </a:pPr>
            <a:endParaRPr lang="en-US" sz="2000">
              <a:latin typeface="Times New Roman"/>
              <a:cs typeface="Times New Roman"/>
            </a:endParaRPr>
          </a:p>
          <a:p>
            <a:pPr marL="0" indent="0">
              <a:lnSpc>
                <a:spcPct val="90000"/>
              </a:lnSpc>
              <a:buNone/>
            </a:pPr>
            <a:r>
              <a:rPr lang="en-US" sz="2000">
                <a:latin typeface="Times New Roman"/>
                <a:cs typeface="Times New Roman"/>
              </a:rPr>
              <a:t>NHTSA estimates traffic fatalities continued to decline in the first quarter of 2024. (2024, June 24). NHTSA.</a:t>
            </a:r>
          </a:p>
          <a:p>
            <a:pPr marL="0" indent="0">
              <a:lnSpc>
                <a:spcPct val="90000"/>
              </a:lnSpc>
              <a:buNone/>
            </a:pPr>
            <a:r>
              <a:rPr lang="en-US" sz="2000">
                <a:latin typeface="Times New Roman"/>
                <a:cs typeface="Times New Roman"/>
                <a:hlinkClick r:id="rId6">
                  <a:extLst>
                    <a:ext uri="{A12FA001-AC4F-418D-AE19-62706E023703}">
                      <ahyp:hlinkClr xmlns:ahyp="http://schemas.microsoft.com/office/drawing/2018/hyperlinkcolor" val="tx"/>
                    </a:ext>
                  </a:extLst>
                </a:hlinkClick>
              </a:rPr>
              <a:t>https://www.nhtsa.gov/press-releases/2024-Q1-traffic-fatality-estimates</a:t>
            </a:r>
            <a:endParaRPr lang="en-US" sz="2000">
              <a:latin typeface="Times New Roman"/>
              <a:cs typeface="Times New Roman"/>
            </a:endParaRPr>
          </a:p>
          <a:p>
            <a:pPr marL="0" indent="0">
              <a:lnSpc>
                <a:spcPct val="90000"/>
              </a:lnSpc>
              <a:buNone/>
            </a:pPr>
            <a:endParaRPr lang="en-US" sz="2000">
              <a:latin typeface="Times New Roman"/>
              <a:cs typeface="Times New Roman"/>
            </a:endParaRPr>
          </a:p>
          <a:p>
            <a:pPr marL="0" indent="0">
              <a:lnSpc>
                <a:spcPct val="90000"/>
              </a:lnSpc>
              <a:buNone/>
            </a:pPr>
            <a:r>
              <a:rPr lang="en-US" sz="2000">
                <a:latin typeface="Times New Roman"/>
                <a:cs typeface="Times New Roman"/>
              </a:rPr>
              <a:t>World Health Organization: WHO. (2023, December 13). Road traffic injuries.    </a:t>
            </a:r>
            <a:endParaRPr lang="en-US" sz="2000">
              <a:latin typeface="Calibri"/>
              <a:ea typeface="Calibri"/>
              <a:cs typeface="Calibri"/>
            </a:endParaRPr>
          </a:p>
          <a:p>
            <a:pPr marL="0" indent="0">
              <a:lnSpc>
                <a:spcPct val="90000"/>
              </a:lnSpc>
              <a:buNone/>
            </a:pPr>
            <a:r>
              <a:rPr lang="en-US" sz="2000">
                <a:latin typeface="Times New Roman"/>
                <a:cs typeface="Times New Roman"/>
                <a:hlinkClick r:id="rId7">
                  <a:extLst>
                    <a:ext uri="{A12FA001-AC4F-418D-AE19-62706E023703}">
                      <ahyp:hlinkClr xmlns:ahyp="http://schemas.microsoft.com/office/drawing/2018/hyperlinkcolor" val="tx"/>
                    </a:ext>
                  </a:extLst>
                </a:hlinkClick>
              </a:rPr>
              <a:t>https://www.who.int/news-room/fact-sheets/detail/road-traffic-injuries</a:t>
            </a:r>
            <a:endParaRPr lang="en-US" sz="2000">
              <a:ea typeface="Calibri"/>
              <a:cs typeface="Calibri"/>
            </a:endParaRPr>
          </a:p>
        </p:txBody>
      </p:sp>
      <p:pic>
        <p:nvPicPr>
          <p:cNvPr id="4" name="Picture 3" descr="A desk with a computer and a few books">
            <a:extLst>
              <a:ext uri="{FF2B5EF4-FFF2-40B4-BE49-F238E27FC236}">
                <a16:creationId xmlns:a16="http://schemas.microsoft.com/office/drawing/2014/main" id="{129A845E-5CD4-6663-B2DE-362F029046DA}"/>
              </a:ext>
            </a:extLst>
          </p:cNvPr>
          <p:cNvPicPr>
            <a:picLocks noChangeAspect="1"/>
          </p:cNvPicPr>
          <p:nvPr/>
        </p:nvPicPr>
        <p:blipFill>
          <a:blip r:embed="rId8"/>
          <a:srcRect r="-2" b="301"/>
          <a:stretch/>
        </p:blipFill>
        <p:spPr>
          <a:xfrm>
            <a:off x="8774375" y="10"/>
            <a:ext cx="8586855" cy="10286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17353153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a:extLst>
              <a:ext uri="{FF2B5EF4-FFF2-40B4-BE49-F238E27FC236}">
                <a16:creationId xmlns:a16="http://schemas.microsoft.com/office/drawing/2014/main" id="{362810D9-2C5A-477D-949C-C191895477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2700"/>
            <a:ext cx="18287998" cy="102997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7" name="Picture 26" descr="Hands holding each other's wrists and interlinked to form a circle">
            <a:extLst>
              <a:ext uri="{FF2B5EF4-FFF2-40B4-BE49-F238E27FC236}">
                <a16:creationId xmlns:a16="http://schemas.microsoft.com/office/drawing/2014/main" id="{464A118B-3E6C-63CA-E340-7EC2560C05B6}"/>
              </a:ext>
            </a:extLst>
          </p:cNvPr>
          <p:cNvPicPr>
            <a:picLocks noChangeAspect="1"/>
          </p:cNvPicPr>
          <p:nvPr/>
        </p:nvPicPr>
        <p:blipFill>
          <a:blip r:embed="rId2">
            <a:alphaModFix amt="55000"/>
          </a:blip>
          <a:srcRect b="15730"/>
          <a:stretch/>
        </p:blipFill>
        <p:spPr>
          <a:xfrm>
            <a:off x="20" y="-4291"/>
            <a:ext cx="18287980" cy="10286999"/>
          </a:xfrm>
          <a:prstGeom prst="rect">
            <a:avLst/>
          </a:prstGeom>
        </p:spPr>
      </p:pic>
      <p:sp>
        <p:nvSpPr>
          <p:cNvPr id="2" name="Title 1"/>
          <p:cNvSpPr>
            <a:spLocks noGrp="1"/>
          </p:cNvSpPr>
          <p:nvPr>
            <p:ph type="title"/>
          </p:nvPr>
        </p:nvSpPr>
        <p:spPr>
          <a:xfrm>
            <a:off x="627390" y="324885"/>
            <a:ext cx="4800600" cy="8378428"/>
          </a:xfrm>
        </p:spPr>
        <p:txBody>
          <a:bodyPr>
            <a:normAutofit/>
          </a:bodyPr>
          <a:lstStyle/>
          <a:p>
            <a:r>
              <a:rPr lang="en-US">
                <a:solidFill>
                  <a:srgbClr val="FFFFFF"/>
                </a:solidFill>
                <a:latin typeface="Times New Roman"/>
                <a:cs typeface="Times New Roman"/>
              </a:rPr>
              <a:t>Acknowledgments</a:t>
            </a:r>
          </a:p>
        </p:txBody>
      </p:sp>
      <p:sp>
        <p:nvSpPr>
          <p:cNvPr id="28" name="Arc 27">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1325603" y="3683218"/>
            <a:ext cx="6125149" cy="6125150"/>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 name="Content Placeholder 2"/>
          <p:cNvSpPr>
            <a:spLocks noGrp="1"/>
          </p:cNvSpPr>
          <p:nvPr>
            <p:ph idx="1"/>
          </p:nvPr>
        </p:nvSpPr>
        <p:spPr>
          <a:xfrm>
            <a:off x="6670962" y="887016"/>
            <a:ext cx="10359736" cy="8378428"/>
          </a:xfrm>
        </p:spPr>
        <p:txBody>
          <a:bodyPr anchor="ctr">
            <a:normAutofit/>
          </a:bodyPr>
          <a:lstStyle/>
          <a:p>
            <a:r>
              <a:rPr lang="en-US">
                <a:solidFill>
                  <a:srgbClr val="FFFFFF"/>
                </a:solidFill>
                <a:latin typeface="Times New Roman"/>
                <a:cs typeface="Times New Roman"/>
              </a:rPr>
              <a:t>Special Thanks to Dr. Sameh </a:t>
            </a:r>
            <a:r>
              <a:rPr lang="en-US" err="1">
                <a:solidFill>
                  <a:srgbClr val="FFFFFF"/>
                </a:solidFill>
                <a:latin typeface="Times New Roman"/>
                <a:cs typeface="Times New Roman"/>
              </a:rPr>
              <a:t>Shamroukh</a:t>
            </a:r>
            <a:r>
              <a:rPr lang="en-US">
                <a:solidFill>
                  <a:srgbClr val="FFFFFF"/>
                </a:solidFill>
                <a:latin typeface="Times New Roman"/>
                <a:cs typeface="Times New Roman"/>
              </a:rPr>
              <a:t> for mentorship.</a:t>
            </a:r>
          </a:p>
          <a:p>
            <a:endParaRPr lang="en-US">
              <a:solidFill>
                <a:srgbClr val="FFFFFF"/>
              </a:solidFill>
              <a:latin typeface="Times New Roman"/>
              <a:cs typeface="Times New Roman"/>
            </a:endParaRPr>
          </a:p>
          <a:p>
            <a:r>
              <a:rPr lang="en-US">
                <a:solidFill>
                  <a:srgbClr val="FFFFFF"/>
                </a:solidFill>
                <a:latin typeface="Times New Roman"/>
                <a:cs typeface="Times New Roman"/>
              </a:rPr>
              <a:t>Gratitude to group members for their commitment and collaboration.</a:t>
            </a:r>
            <a:endParaRPr lang="en-US">
              <a:solidFill>
                <a:srgbClr val="FFFFFF"/>
              </a:solidFill>
              <a:latin typeface="Times New Roman"/>
              <a:ea typeface="Calibri"/>
              <a:cs typeface="Times New Roman"/>
            </a:endParaRPr>
          </a:p>
          <a:p>
            <a:pPr marL="0" indent="0">
              <a:buNone/>
            </a:pPr>
            <a:endParaRPr lang="en-US">
              <a:solidFill>
                <a:srgbClr val="FFFFFF"/>
              </a:solidFill>
              <a:latin typeface="Times New Roman"/>
              <a:cs typeface="Times New Roman"/>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9089EED9-F54D-4F20-A2C6-949DE41769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7E46F721-3785-414D-8697-16AF490E68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44000" y="0"/>
            <a:ext cx="9144000" cy="10287000"/>
          </a:xfrm>
          <a:prstGeom prst="rect">
            <a:avLst/>
          </a:pr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7AC25DFE-50F8-428F-E30A-5BC73D615944}"/>
              </a:ext>
            </a:extLst>
          </p:cNvPr>
          <p:cNvSpPr txBox="1"/>
          <p:nvPr/>
        </p:nvSpPr>
        <p:spPr>
          <a:xfrm>
            <a:off x="12172950" y="2344003"/>
            <a:ext cx="5084272" cy="3571022"/>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algn="ctr">
              <a:lnSpc>
                <a:spcPct val="90000"/>
              </a:lnSpc>
              <a:spcBef>
                <a:spcPct val="0"/>
              </a:spcBef>
              <a:spcAft>
                <a:spcPts val="600"/>
              </a:spcAft>
            </a:pPr>
            <a:r>
              <a:rPr lang="en-US" sz="5400" b="1">
                <a:solidFill>
                  <a:schemeClr val="tx1">
                    <a:lumMod val="85000"/>
                    <a:lumOff val="15000"/>
                  </a:schemeClr>
                </a:solidFill>
                <a:latin typeface="+mj-lt"/>
                <a:ea typeface="+mj-ea"/>
                <a:cs typeface="+mj-cs"/>
              </a:rPr>
              <a:t>Thank you!</a:t>
            </a:r>
          </a:p>
        </p:txBody>
      </p:sp>
      <p:pic>
        <p:nvPicPr>
          <p:cNvPr id="4" name="Content Placeholder 3" descr="A group of people sitting at desks and a person standing at a podium&#10;&#10;Description automatically generated">
            <a:extLst>
              <a:ext uri="{FF2B5EF4-FFF2-40B4-BE49-F238E27FC236}">
                <a16:creationId xmlns:a16="http://schemas.microsoft.com/office/drawing/2014/main" id="{88BFFB08-DEBC-1402-C389-3E17D1E6B4BB}"/>
              </a:ext>
            </a:extLst>
          </p:cNvPr>
          <p:cNvPicPr>
            <a:picLocks noGrp="1" noChangeAspect="1"/>
          </p:cNvPicPr>
          <p:nvPr>
            <p:ph idx="1"/>
          </p:nvPr>
        </p:nvPicPr>
        <p:blipFill>
          <a:blip r:embed="rId2"/>
          <a:srcRect t="10535"/>
          <a:stretch/>
        </p:blipFill>
        <p:spPr>
          <a:xfrm>
            <a:off x="20" y="1"/>
            <a:ext cx="11498369" cy="10286999"/>
          </a:xfrm>
          <a:custGeom>
            <a:avLst/>
            <a:gdLst/>
            <a:ahLst/>
            <a:cxnLst/>
            <a:rect l="l" t="t" r="r" b="b"/>
            <a:pathLst>
              <a:path w="7665593" h="6857999">
                <a:moveTo>
                  <a:pt x="0" y="0"/>
                </a:moveTo>
                <a:lnTo>
                  <a:pt x="7363783" y="0"/>
                </a:lnTo>
                <a:lnTo>
                  <a:pt x="7372954" y="18152"/>
                </a:lnTo>
                <a:cubicBezTo>
                  <a:pt x="7378508" y="27417"/>
                  <a:pt x="7383821" y="35694"/>
                  <a:pt x="7386404" y="41707"/>
                </a:cubicBezTo>
                <a:lnTo>
                  <a:pt x="7389058" y="60832"/>
                </a:lnTo>
                <a:lnTo>
                  <a:pt x="7394074" y="60137"/>
                </a:lnTo>
                <a:lnTo>
                  <a:pt x="7394443" y="67241"/>
                </a:lnTo>
                <a:lnTo>
                  <a:pt x="7394565" y="83099"/>
                </a:lnTo>
                <a:cubicBezTo>
                  <a:pt x="7395324" y="92994"/>
                  <a:pt x="7394122" y="120511"/>
                  <a:pt x="7395957" y="130584"/>
                </a:cubicBezTo>
                <a:cubicBezTo>
                  <a:pt x="7401306" y="133490"/>
                  <a:pt x="7404223" y="137975"/>
                  <a:pt x="7405574" y="143540"/>
                </a:cubicBezTo>
                <a:lnTo>
                  <a:pt x="7405725" y="155795"/>
                </a:lnTo>
                <a:lnTo>
                  <a:pt x="7418615" y="226869"/>
                </a:lnTo>
                <a:lnTo>
                  <a:pt x="7419579" y="236641"/>
                </a:lnTo>
                <a:lnTo>
                  <a:pt x="7423900" y="241933"/>
                </a:lnTo>
                <a:cubicBezTo>
                  <a:pt x="7424763" y="245974"/>
                  <a:pt x="7424206" y="257579"/>
                  <a:pt x="7424760" y="260885"/>
                </a:cubicBezTo>
                <a:cubicBezTo>
                  <a:pt x="7425580" y="261177"/>
                  <a:pt x="7426400" y="261469"/>
                  <a:pt x="7427220" y="261761"/>
                </a:cubicBezTo>
                <a:cubicBezTo>
                  <a:pt x="7431152" y="272291"/>
                  <a:pt x="7444241" y="311893"/>
                  <a:pt x="7448344" y="324055"/>
                </a:cubicBezTo>
                <a:cubicBezTo>
                  <a:pt x="7444563" y="326484"/>
                  <a:pt x="7450535" y="331924"/>
                  <a:pt x="7451833" y="334727"/>
                </a:cubicBezTo>
                <a:cubicBezTo>
                  <a:pt x="7449286" y="335161"/>
                  <a:pt x="7448510" y="341947"/>
                  <a:pt x="7450776" y="343948"/>
                </a:cubicBezTo>
                <a:cubicBezTo>
                  <a:pt x="7463202" y="391652"/>
                  <a:pt x="7437523" y="367773"/>
                  <a:pt x="7453791" y="395003"/>
                </a:cubicBezTo>
                <a:cubicBezTo>
                  <a:pt x="7454869" y="399820"/>
                  <a:pt x="7453841" y="403723"/>
                  <a:pt x="7451939" y="407147"/>
                </a:cubicBezTo>
                <a:lnTo>
                  <a:pt x="7448030" y="412254"/>
                </a:lnTo>
                <a:lnTo>
                  <a:pt x="7455416" y="432021"/>
                </a:lnTo>
                <a:cubicBezTo>
                  <a:pt x="7457991" y="441758"/>
                  <a:pt x="7459699" y="452007"/>
                  <a:pt x="7460479" y="462523"/>
                </a:cubicBezTo>
                <a:cubicBezTo>
                  <a:pt x="7455275" y="464882"/>
                  <a:pt x="7462669" y="473136"/>
                  <a:pt x="7464133" y="477020"/>
                </a:cubicBezTo>
                <a:cubicBezTo>
                  <a:pt x="7460734" y="477060"/>
                  <a:pt x="7459104" y="485663"/>
                  <a:pt x="7461914" y="488716"/>
                </a:cubicBezTo>
                <a:cubicBezTo>
                  <a:pt x="7474065" y="552879"/>
                  <a:pt x="7442314" y="516775"/>
                  <a:pt x="7461353" y="555280"/>
                </a:cubicBezTo>
                <a:cubicBezTo>
                  <a:pt x="7462345" y="561721"/>
                  <a:pt x="7460642" y="566553"/>
                  <a:pt x="7457829" y="570585"/>
                </a:cubicBezTo>
                <a:lnTo>
                  <a:pt x="7450804" y="577839"/>
                </a:lnTo>
                <a:lnTo>
                  <a:pt x="7453309" y="583524"/>
                </a:lnTo>
                <a:cubicBezTo>
                  <a:pt x="7453505" y="604977"/>
                  <a:pt x="7446306" y="611303"/>
                  <a:pt x="7453558" y="623785"/>
                </a:cubicBezTo>
                <a:cubicBezTo>
                  <a:pt x="7438483" y="642230"/>
                  <a:pt x="7452055" y="636019"/>
                  <a:pt x="7454362" y="650049"/>
                </a:cubicBezTo>
                <a:cubicBezTo>
                  <a:pt x="7457368" y="661117"/>
                  <a:pt x="7463152" y="640798"/>
                  <a:pt x="7464006" y="651645"/>
                </a:cubicBezTo>
                <a:cubicBezTo>
                  <a:pt x="7460114" y="663380"/>
                  <a:pt x="7472201" y="662829"/>
                  <a:pt x="7467442" y="675032"/>
                </a:cubicBezTo>
                <a:cubicBezTo>
                  <a:pt x="7458335" y="672068"/>
                  <a:pt x="7469207" y="699114"/>
                  <a:pt x="7461251" y="699956"/>
                </a:cubicBezTo>
                <a:cubicBezTo>
                  <a:pt x="7472628" y="710321"/>
                  <a:pt x="7458614" y="715529"/>
                  <a:pt x="7462119" y="729331"/>
                </a:cubicBezTo>
                <a:cubicBezTo>
                  <a:pt x="7466423" y="735831"/>
                  <a:pt x="7467162" y="740521"/>
                  <a:pt x="7462533" y="746910"/>
                </a:cubicBezTo>
                <a:cubicBezTo>
                  <a:pt x="7483486" y="776851"/>
                  <a:pt x="7463470" y="765024"/>
                  <a:pt x="7471529" y="793043"/>
                </a:cubicBezTo>
                <a:cubicBezTo>
                  <a:pt x="7480002" y="817184"/>
                  <a:pt x="7485500" y="844550"/>
                  <a:pt x="7505730" y="867898"/>
                </a:cubicBezTo>
                <a:cubicBezTo>
                  <a:pt x="7511461" y="872184"/>
                  <a:pt x="7513630" y="882707"/>
                  <a:pt x="7510576" y="891400"/>
                </a:cubicBezTo>
                <a:cubicBezTo>
                  <a:pt x="7510049" y="892894"/>
                  <a:pt x="7509385" y="894278"/>
                  <a:pt x="7508604" y="895508"/>
                </a:cubicBezTo>
                <a:cubicBezTo>
                  <a:pt x="7511698" y="915692"/>
                  <a:pt x="7525520" y="989520"/>
                  <a:pt x="7529143" y="1012510"/>
                </a:cubicBezTo>
                <a:cubicBezTo>
                  <a:pt x="7521781" y="1014371"/>
                  <a:pt x="7535067" y="1025997"/>
                  <a:pt x="7530347" y="1033444"/>
                </a:cubicBezTo>
                <a:cubicBezTo>
                  <a:pt x="7526204" y="1038777"/>
                  <a:pt x="7529270" y="1043549"/>
                  <a:pt x="7529596" y="1049120"/>
                </a:cubicBezTo>
                <a:cubicBezTo>
                  <a:pt x="7526339" y="1056460"/>
                  <a:pt x="7532220" y="1080398"/>
                  <a:pt x="7536437" y="1086639"/>
                </a:cubicBezTo>
                <a:cubicBezTo>
                  <a:pt x="7551094" y="1101553"/>
                  <a:pt x="7540210" y="1135442"/>
                  <a:pt x="7551438" y="1147834"/>
                </a:cubicBezTo>
                <a:cubicBezTo>
                  <a:pt x="7553086" y="1152330"/>
                  <a:pt x="7553752" y="1156729"/>
                  <a:pt x="7553808" y="1161047"/>
                </a:cubicBezTo>
                <a:lnTo>
                  <a:pt x="7552572" y="1173130"/>
                </a:lnTo>
                <a:lnTo>
                  <a:pt x="7549434" y="1176566"/>
                </a:lnTo>
                <a:lnTo>
                  <a:pt x="7550211" y="1183950"/>
                </a:lnTo>
                <a:lnTo>
                  <a:pt x="7549733" y="1186066"/>
                </a:lnTo>
                <a:cubicBezTo>
                  <a:pt x="7548807" y="1190108"/>
                  <a:pt x="7548001" y="1194099"/>
                  <a:pt x="7547683" y="1198047"/>
                </a:cubicBezTo>
                <a:cubicBezTo>
                  <a:pt x="7563423" y="1192855"/>
                  <a:pt x="7547566" y="1230782"/>
                  <a:pt x="7560295" y="1219849"/>
                </a:cubicBezTo>
                <a:cubicBezTo>
                  <a:pt x="7561281" y="1240644"/>
                  <a:pt x="7573138" y="1224782"/>
                  <a:pt x="7561835" y="1249779"/>
                </a:cubicBezTo>
                <a:cubicBezTo>
                  <a:pt x="7574707" y="1282065"/>
                  <a:pt x="7569916" y="1332957"/>
                  <a:pt x="7589445" y="1358245"/>
                </a:cubicBezTo>
                <a:cubicBezTo>
                  <a:pt x="7581989" y="1355103"/>
                  <a:pt x="7576204" y="1368711"/>
                  <a:pt x="7579904" y="1378136"/>
                </a:cubicBezTo>
                <a:cubicBezTo>
                  <a:pt x="7550647" y="1367117"/>
                  <a:pt x="7606267" y="1415404"/>
                  <a:pt x="7586303" y="1423699"/>
                </a:cubicBezTo>
                <a:cubicBezTo>
                  <a:pt x="7604838" y="1424108"/>
                  <a:pt x="7636267" y="1466352"/>
                  <a:pt x="7621059" y="1486236"/>
                </a:cubicBezTo>
                <a:cubicBezTo>
                  <a:pt x="7624771" y="1516526"/>
                  <a:pt x="7640092" y="1537976"/>
                  <a:pt x="7633966" y="1569734"/>
                </a:cubicBezTo>
                <a:cubicBezTo>
                  <a:pt x="7636447" y="1570719"/>
                  <a:pt x="7638522" y="1572334"/>
                  <a:pt x="7640304" y="1574384"/>
                </a:cubicBezTo>
                <a:lnTo>
                  <a:pt x="7644628" y="1581242"/>
                </a:lnTo>
                <a:lnTo>
                  <a:pt x="7644313" y="1582567"/>
                </a:lnTo>
                <a:cubicBezTo>
                  <a:pt x="7644257" y="1587776"/>
                  <a:pt x="7645302" y="1590443"/>
                  <a:pt x="7646831" y="1591983"/>
                </a:cubicBezTo>
                <a:cubicBezTo>
                  <a:pt x="7647577" y="1592347"/>
                  <a:pt x="7648323" y="1592711"/>
                  <a:pt x="7649069" y="1593074"/>
                </a:cubicBezTo>
                <a:lnTo>
                  <a:pt x="7651326" y="1599230"/>
                </a:lnTo>
                <a:lnTo>
                  <a:pt x="7657195" y="1610539"/>
                </a:lnTo>
                <a:lnTo>
                  <a:pt x="7656957" y="1613422"/>
                </a:lnTo>
                <a:lnTo>
                  <a:pt x="7663730" y="1631673"/>
                </a:lnTo>
                <a:lnTo>
                  <a:pt x="7663189" y="1632289"/>
                </a:lnTo>
                <a:cubicBezTo>
                  <a:pt x="7662131" y="1634085"/>
                  <a:pt x="7661641" y="1636199"/>
                  <a:pt x="7662326" y="1639024"/>
                </a:cubicBezTo>
                <a:cubicBezTo>
                  <a:pt x="7651979" y="1640024"/>
                  <a:pt x="7659188" y="1642819"/>
                  <a:pt x="7662125" y="1651067"/>
                </a:cubicBezTo>
                <a:cubicBezTo>
                  <a:pt x="7646711" y="1654462"/>
                  <a:pt x="7660667" y="1674670"/>
                  <a:pt x="7653812" y="1683345"/>
                </a:cubicBezTo>
                <a:cubicBezTo>
                  <a:pt x="7656316" y="1689330"/>
                  <a:pt x="7658683" y="1695719"/>
                  <a:pt x="7660803" y="1702414"/>
                </a:cubicBezTo>
                <a:lnTo>
                  <a:pt x="7661867" y="1756201"/>
                </a:lnTo>
                <a:lnTo>
                  <a:pt x="7649453" y="1812530"/>
                </a:lnTo>
                <a:cubicBezTo>
                  <a:pt x="7649183" y="1833366"/>
                  <a:pt x="7644573" y="1851408"/>
                  <a:pt x="7647823" y="1869041"/>
                </a:cubicBezTo>
                <a:cubicBezTo>
                  <a:pt x="7644238" y="1876204"/>
                  <a:pt x="7642789" y="1882956"/>
                  <a:pt x="7648156" y="1889503"/>
                </a:cubicBezTo>
                <a:cubicBezTo>
                  <a:pt x="7646365" y="1908946"/>
                  <a:pt x="7638702" y="1913653"/>
                  <a:pt x="7644679" y="1925974"/>
                </a:cubicBezTo>
                <a:cubicBezTo>
                  <a:pt x="7632281" y="1936898"/>
                  <a:pt x="7637013" y="1937545"/>
                  <a:pt x="7640564" y="1942678"/>
                </a:cubicBezTo>
                <a:lnTo>
                  <a:pt x="7640816" y="1943410"/>
                </a:lnTo>
                <a:lnTo>
                  <a:pt x="7639044" y="1944904"/>
                </a:lnTo>
                <a:lnTo>
                  <a:pt x="7638223" y="1947993"/>
                </a:lnTo>
                <a:lnTo>
                  <a:pt x="7638752" y="1956430"/>
                </a:lnTo>
                <a:lnTo>
                  <a:pt x="7639407" y="1959603"/>
                </a:lnTo>
                <a:cubicBezTo>
                  <a:pt x="7639690" y="1961788"/>
                  <a:pt x="7639658" y="1963239"/>
                  <a:pt x="7639396" y="1964244"/>
                </a:cubicBezTo>
                <a:lnTo>
                  <a:pt x="7639249" y="1964361"/>
                </a:lnTo>
                <a:lnTo>
                  <a:pt x="7639521" y="1968708"/>
                </a:lnTo>
                <a:cubicBezTo>
                  <a:pt x="7640315" y="1976045"/>
                  <a:pt x="7641402" y="1983186"/>
                  <a:pt x="7642694" y="1989983"/>
                </a:cubicBezTo>
                <a:cubicBezTo>
                  <a:pt x="7634556" y="1995729"/>
                  <a:pt x="7644169" y="2020842"/>
                  <a:pt x="7628828" y="2018094"/>
                </a:cubicBezTo>
                <a:cubicBezTo>
                  <a:pt x="7630116" y="2027262"/>
                  <a:pt x="7636485" y="2032807"/>
                  <a:pt x="7626423" y="2029720"/>
                </a:cubicBezTo>
                <a:cubicBezTo>
                  <a:pt x="7626559" y="2032738"/>
                  <a:pt x="7625703" y="2034598"/>
                  <a:pt x="7624364" y="2035929"/>
                </a:cubicBezTo>
                <a:lnTo>
                  <a:pt x="7623733" y="2036314"/>
                </a:lnTo>
                <a:lnTo>
                  <a:pt x="7626847" y="2056711"/>
                </a:lnTo>
                <a:lnTo>
                  <a:pt x="7626090" y="2059419"/>
                </a:lnTo>
                <a:lnTo>
                  <a:pt x="7629618" y="2072712"/>
                </a:lnTo>
                <a:lnTo>
                  <a:pt x="7630641" y="2079581"/>
                </a:lnTo>
                <a:lnTo>
                  <a:pt x="7632577" y="2081522"/>
                </a:lnTo>
                <a:cubicBezTo>
                  <a:pt x="7633753" y="2083617"/>
                  <a:pt x="7634261" y="2086620"/>
                  <a:pt x="7633251" y="2091658"/>
                </a:cubicBezTo>
                <a:lnTo>
                  <a:pt x="7632707" y="2092825"/>
                </a:lnTo>
                <a:lnTo>
                  <a:pt x="7635575" y="2101184"/>
                </a:lnTo>
                <a:cubicBezTo>
                  <a:pt x="7636900" y="2103876"/>
                  <a:pt x="7638586" y="2106260"/>
                  <a:pt x="7640772" y="2108190"/>
                </a:cubicBezTo>
                <a:cubicBezTo>
                  <a:pt x="7629093" y="2136655"/>
                  <a:pt x="7639778" y="2163513"/>
                  <a:pt x="7637758" y="2194409"/>
                </a:cubicBezTo>
                <a:cubicBezTo>
                  <a:pt x="7619585" y="2207765"/>
                  <a:pt x="7641835" y="2261154"/>
                  <a:pt x="7659453" y="2268824"/>
                </a:cubicBezTo>
                <a:cubicBezTo>
                  <a:pt x="7644015" y="2268997"/>
                  <a:pt x="7665037" y="2307714"/>
                  <a:pt x="7665583" y="2317700"/>
                </a:cubicBezTo>
                <a:cubicBezTo>
                  <a:pt x="7665764" y="2321029"/>
                  <a:pt x="7663671" y="2321166"/>
                  <a:pt x="7657195" y="2315619"/>
                </a:cubicBezTo>
                <a:cubicBezTo>
                  <a:pt x="7658997" y="2326231"/>
                  <a:pt x="7650972" y="2337185"/>
                  <a:pt x="7644431" y="2331209"/>
                </a:cubicBezTo>
                <a:cubicBezTo>
                  <a:pt x="7658433" y="2363448"/>
                  <a:pt x="7644510" y="2411031"/>
                  <a:pt x="7650869" y="2447461"/>
                </a:cubicBezTo>
                <a:cubicBezTo>
                  <a:pt x="7635485" y="2467322"/>
                  <a:pt x="7649719" y="2456555"/>
                  <a:pt x="7646841" y="2477156"/>
                </a:cubicBezTo>
                <a:cubicBezTo>
                  <a:pt x="7661004" y="2471521"/>
                  <a:pt x="7638896" y="2502164"/>
                  <a:pt x="7654880" y="2503292"/>
                </a:cubicBezTo>
                <a:cubicBezTo>
                  <a:pt x="7653849" y="2507005"/>
                  <a:pt x="7652348" y="2510567"/>
                  <a:pt x="7650720" y="2514131"/>
                </a:cubicBezTo>
                <a:lnTo>
                  <a:pt x="7649876" y="2516003"/>
                </a:lnTo>
                <a:lnTo>
                  <a:pt x="7649263" y="2523483"/>
                </a:lnTo>
                <a:lnTo>
                  <a:pt x="7645633" y="2525592"/>
                </a:lnTo>
                <a:lnTo>
                  <a:pt x="7642233" y="2536851"/>
                </a:lnTo>
                <a:cubicBezTo>
                  <a:pt x="7641494" y="2541069"/>
                  <a:pt x="7641323" y="2545607"/>
                  <a:pt x="7642069" y="2550622"/>
                </a:cubicBezTo>
                <a:cubicBezTo>
                  <a:pt x="7648404" y="2562959"/>
                  <a:pt x="7640640" y="2582170"/>
                  <a:pt x="7641110" y="2599544"/>
                </a:cubicBezTo>
                <a:lnTo>
                  <a:pt x="7643071" y="2607523"/>
                </a:lnTo>
                <a:lnTo>
                  <a:pt x="7639801" y="2633566"/>
                </a:lnTo>
                <a:cubicBezTo>
                  <a:pt x="7639166" y="2640978"/>
                  <a:pt x="7638833" y="2648672"/>
                  <a:pt x="7639065" y="2656773"/>
                </a:cubicBezTo>
                <a:lnTo>
                  <a:pt x="7640624" y="2671810"/>
                </a:lnTo>
                <a:lnTo>
                  <a:pt x="7639332" y="2675751"/>
                </a:lnTo>
                <a:cubicBezTo>
                  <a:pt x="7639476" y="2682617"/>
                  <a:pt x="7644027" y="2691703"/>
                  <a:pt x="7638498" y="2690893"/>
                </a:cubicBezTo>
                <a:lnTo>
                  <a:pt x="7640415" y="2698606"/>
                </a:lnTo>
                <a:lnTo>
                  <a:pt x="7636002" y="2706218"/>
                </a:lnTo>
                <a:cubicBezTo>
                  <a:pt x="7634978" y="2707053"/>
                  <a:pt x="7633887" y="2707679"/>
                  <a:pt x="7632770" y="2708079"/>
                </a:cubicBezTo>
                <a:lnTo>
                  <a:pt x="7634220" y="2718854"/>
                </a:lnTo>
                <a:lnTo>
                  <a:pt x="7631061" y="2727688"/>
                </a:lnTo>
                <a:lnTo>
                  <a:pt x="7633127" y="2735389"/>
                </a:lnTo>
                <a:lnTo>
                  <a:pt x="7632661" y="2738584"/>
                </a:lnTo>
                <a:lnTo>
                  <a:pt x="7631098" y="2746529"/>
                </a:lnTo>
                <a:cubicBezTo>
                  <a:pt x="7630002" y="2750602"/>
                  <a:pt x="7628681" y="2755160"/>
                  <a:pt x="7627624" y="2760235"/>
                </a:cubicBezTo>
                <a:lnTo>
                  <a:pt x="7627140" y="2764511"/>
                </a:lnTo>
                <a:lnTo>
                  <a:pt x="7621827" y="2773820"/>
                </a:lnTo>
                <a:cubicBezTo>
                  <a:pt x="7617811" y="2780593"/>
                  <a:pt x="7615104" y="2785923"/>
                  <a:pt x="7617284" y="2791840"/>
                </a:cubicBezTo>
                <a:cubicBezTo>
                  <a:pt x="7612094" y="2801924"/>
                  <a:pt x="7597550" y="2808970"/>
                  <a:pt x="7601430" y="2823567"/>
                </a:cubicBezTo>
                <a:cubicBezTo>
                  <a:pt x="7594841" y="2819137"/>
                  <a:pt x="7600633" y="2839778"/>
                  <a:pt x="7593865" y="2842217"/>
                </a:cubicBezTo>
                <a:cubicBezTo>
                  <a:pt x="7588415" y="2843342"/>
                  <a:pt x="7588901" y="2849866"/>
                  <a:pt x="7586893" y="2854834"/>
                </a:cubicBezTo>
                <a:cubicBezTo>
                  <a:pt x="7581327" y="2858374"/>
                  <a:pt x="7576244" y="2883372"/>
                  <a:pt x="7577046" y="2892075"/>
                </a:cubicBezTo>
                <a:cubicBezTo>
                  <a:pt x="7582584" y="2916606"/>
                  <a:pt x="7560175" y="2936338"/>
                  <a:pt x="7564026" y="2955950"/>
                </a:cubicBezTo>
                <a:cubicBezTo>
                  <a:pt x="7563501" y="2961086"/>
                  <a:pt x="7562240" y="2965343"/>
                  <a:pt x="7560529" y="2969031"/>
                </a:cubicBezTo>
                <a:lnTo>
                  <a:pt x="7554631" y="2978222"/>
                </a:lnTo>
                <a:lnTo>
                  <a:pt x="7550747" y="2978564"/>
                </a:lnTo>
                <a:lnTo>
                  <a:pt x="7548359" y="2985429"/>
                </a:lnTo>
                <a:lnTo>
                  <a:pt x="7547120" y="2986826"/>
                </a:lnTo>
                <a:cubicBezTo>
                  <a:pt x="7544741" y="2989483"/>
                  <a:pt x="7542480" y="2992194"/>
                  <a:pt x="7540621" y="2995267"/>
                </a:cubicBezTo>
                <a:cubicBezTo>
                  <a:pt x="7555200" y="3003715"/>
                  <a:pt x="7527208" y="3022799"/>
                  <a:pt x="7541739" y="3023946"/>
                </a:cubicBezTo>
                <a:cubicBezTo>
                  <a:pt x="7534059" y="3042303"/>
                  <a:pt x="7549904" y="3038579"/>
                  <a:pt x="7530781" y="3050462"/>
                </a:cubicBezTo>
                <a:cubicBezTo>
                  <a:pt x="7527838" y="3088204"/>
                  <a:pt x="7503338" y="3127251"/>
                  <a:pt x="7508515" y="3164510"/>
                </a:cubicBezTo>
                <a:cubicBezTo>
                  <a:pt x="7503888" y="3155782"/>
                  <a:pt x="7493770" y="3162549"/>
                  <a:pt x="7492866" y="3173520"/>
                </a:cubicBezTo>
                <a:cubicBezTo>
                  <a:pt x="7474179" y="3140376"/>
                  <a:pt x="7498581" y="3226463"/>
                  <a:pt x="7479395" y="3217191"/>
                </a:cubicBezTo>
                <a:cubicBezTo>
                  <a:pt x="7493905" y="3232643"/>
                  <a:pt x="7501608" y="3293915"/>
                  <a:pt x="7481475" y="3298298"/>
                </a:cubicBezTo>
                <a:cubicBezTo>
                  <a:pt x="7472089" y="3326890"/>
                  <a:pt x="7475493" y="3357480"/>
                  <a:pt x="7457722" y="3379292"/>
                </a:cubicBezTo>
                <a:cubicBezTo>
                  <a:pt x="7459285" y="3382143"/>
                  <a:pt x="7460273" y="3385199"/>
                  <a:pt x="7460850" y="3388381"/>
                </a:cubicBezTo>
                <a:lnTo>
                  <a:pt x="7461482" y="3397694"/>
                </a:lnTo>
                <a:lnTo>
                  <a:pt x="7460695" y="3398556"/>
                </a:lnTo>
                <a:cubicBezTo>
                  <a:pt x="7458532" y="3402904"/>
                  <a:pt x="7458275" y="3406007"/>
                  <a:pt x="7458858" y="3408553"/>
                </a:cubicBezTo>
                <a:lnTo>
                  <a:pt x="7460185" y="3411299"/>
                </a:lnTo>
                <a:lnTo>
                  <a:pt x="7459468" y="3418333"/>
                </a:lnTo>
                <a:lnTo>
                  <a:pt x="7459515" y="3432662"/>
                </a:lnTo>
                <a:lnTo>
                  <a:pt x="7458154" y="3434902"/>
                </a:lnTo>
                <a:lnTo>
                  <a:pt x="7456091" y="3455825"/>
                </a:lnTo>
                <a:cubicBezTo>
                  <a:pt x="7455865" y="3455850"/>
                  <a:pt x="7455638" y="3455877"/>
                  <a:pt x="7455413" y="3455903"/>
                </a:cubicBezTo>
                <a:cubicBezTo>
                  <a:pt x="7453843" y="3456557"/>
                  <a:pt x="7452596" y="3457940"/>
                  <a:pt x="7451989" y="3460886"/>
                </a:cubicBezTo>
                <a:cubicBezTo>
                  <a:pt x="7443388" y="3453296"/>
                  <a:pt x="7447961" y="3461529"/>
                  <a:pt x="7446929" y="3470886"/>
                </a:cubicBezTo>
                <a:cubicBezTo>
                  <a:pt x="7433341" y="3461186"/>
                  <a:pt x="7436171" y="3489615"/>
                  <a:pt x="7427213" y="3491353"/>
                </a:cubicBezTo>
                <a:cubicBezTo>
                  <a:pt x="7426761" y="3498443"/>
                  <a:pt x="7426037" y="3505767"/>
                  <a:pt x="7424990" y="3513143"/>
                </a:cubicBezTo>
                <a:lnTo>
                  <a:pt x="7424186" y="3517424"/>
                </a:lnTo>
                <a:cubicBezTo>
                  <a:pt x="7424132" y="3517438"/>
                  <a:pt x="7424077" y="3517453"/>
                  <a:pt x="7424024" y="3517467"/>
                </a:cubicBezTo>
                <a:cubicBezTo>
                  <a:pt x="7423536" y="3518305"/>
                  <a:pt x="7423153" y="3519678"/>
                  <a:pt x="7422883" y="3521896"/>
                </a:cubicBezTo>
                <a:lnTo>
                  <a:pt x="7422723" y="3525229"/>
                </a:lnTo>
                <a:lnTo>
                  <a:pt x="7421163" y="3533534"/>
                </a:lnTo>
                <a:lnTo>
                  <a:pt x="7419650" y="3536108"/>
                </a:lnTo>
                <a:lnTo>
                  <a:pt x="7417640" y="3536718"/>
                </a:lnTo>
                <a:lnTo>
                  <a:pt x="7417697" y="3537534"/>
                </a:lnTo>
                <a:cubicBezTo>
                  <a:pt x="7419749" y="3544077"/>
                  <a:pt x="7423989" y="3546875"/>
                  <a:pt x="7409814" y="3551598"/>
                </a:cubicBezTo>
                <a:cubicBezTo>
                  <a:pt x="7412376" y="3566128"/>
                  <a:pt x="7404108" y="3567090"/>
                  <a:pt x="7397719" y="3584844"/>
                </a:cubicBezTo>
                <a:cubicBezTo>
                  <a:pt x="7401116" y="3593573"/>
                  <a:pt x="7398130" y="3599358"/>
                  <a:pt x="7393057" y="3604546"/>
                </a:cubicBezTo>
                <a:cubicBezTo>
                  <a:pt x="7391792" y="3622895"/>
                  <a:pt x="7383125" y="3638008"/>
                  <a:pt x="7377811" y="3657793"/>
                </a:cubicBezTo>
                <a:cubicBezTo>
                  <a:pt x="7379886" y="3680874"/>
                  <a:pt x="7366255" y="3689531"/>
                  <a:pt x="7360624" y="3710685"/>
                </a:cubicBezTo>
                <a:cubicBezTo>
                  <a:pt x="7367950" y="3731637"/>
                  <a:pt x="7347999" y="3723947"/>
                  <a:pt x="7341489" y="3734006"/>
                </a:cubicBezTo>
                <a:lnTo>
                  <a:pt x="7340478" y="3737028"/>
                </a:lnTo>
                <a:lnTo>
                  <a:pt x="7340489" y="3745476"/>
                </a:lnTo>
                <a:lnTo>
                  <a:pt x="7340950" y="3748687"/>
                </a:lnTo>
                <a:cubicBezTo>
                  <a:pt x="7341098" y="3750887"/>
                  <a:pt x="7340976" y="3752333"/>
                  <a:pt x="7340653" y="3753314"/>
                </a:cubicBezTo>
                <a:lnTo>
                  <a:pt x="7340500" y="3753419"/>
                </a:lnTo>
                <a:lnTo>
                  <a:pt x="7340506" y="3757774"/>
                </a:lnTo>
                <a:cubicBezTo>
                  <a:pt x="7340847" y="3765147"/>
                  <a:pt x="7341495" y="3772345"/>
                  <a:pt x="7342369" y="3779218"/>
                </a:cubicBezTo>
                <a:cubicBezTo>
                  <a:pt x="7333890" y="3784348"/>
                  <a:pt x="7341949" y="3810090"/>
                  <a:pt x="7326800" y="3806225"/>
                </a:cubicBezTo>
                <a:cubicBezTo>
                  <a:pt x="7327524" y="3815461"/>
                  <a:pt x="7333545" y="3821456"/>
                  <a:pt x="7323686" y="3817640"/>
                </a:cubicBezTo>
                <a:cubicBezTo>
                  <a:pt x="7323637" y="3820659"/>
                  <a:pt x="7322668" y="3822449"/>
                  <a:pt x="7321247" y="3823678"/>
                </a:cubicBezTo>
                <a:lnTo>
                  <a:pt x="7320595" y="3824018"/>
                </a:lnTo>
                <a:lnTo>
                  <a:pt x="7322453" y="3844579"/>
                </a:lnTo>
                <a:lnTo>
                  <a:pt x="7321532" y="3847225"/>
                </a:lnTo>
                <a:lnTo>
                  <a:pt x="7324238" y="3860736"/>
                </a:lnTo>
                <a:lnTo>
                  <a:pt x="7324840" y="3867658"/>
                </a:lnTo>
                <a:lnTo>
                  <a:pt x="7326655" y="3869733"/>
                </a:lnTo>
                <a:cubicBezTo>
                  <a:pt x="7327701" y="3871909"/>
                  <a:pt x="7328023" y="3874942"/>
                  <a:pt x="7326706" y="3879891"/>
                </a:cubicBezTo>
                <a:lnTo>
                  <a:pt x="7326093" y="3881013"/>
                </a:lnTo>
                <a:lnTo>
                  <a:pt x="7328442" y="3889558"/>
                </a:lnTo>
                <a:cubicBezTo>
                  <a:pt x="7329602" y="3892339"/>
                  <a:pt x="7331138" y="3894839"/>
                  <a:pt x="7333203" y="3896924"/>
                </a:cubicBezTo>
                <a:cubicBezTo>
                  <a:pt x="7319795" y="3924445"/>
                  <a:pt x="7328820" y="3952004"/>
                  <a:pt x="7324908" y="3982658"/>
                </a:cubicBezTo>
                <a:cubicBezTo>
                  <a:pt x="7325522" y="4017325"/>
                  <a:pt x="7327874" y="4041416"/>
                  <a:pt x="7327588" y="4064228"/>
                </a:cubicBezTo>
                <a:cubicBezTo>
                  <a:pt x="7328735" y="4074940"/>
                  <a:pt x="7329351" y="4153102"/>
                  <a:pt x="7323186" y="4146664"/>
                </a:cubicBezTo>
                <a:cubicBezTo>
                  <a:pt x="7335189" y="4179829"/>
                  <a:pt x="7318370" y="4199117"/>
                  <a:pt x="7322488" y="4235901"/>
                </a:cubicBezTo>
                <a:cubicBezTo>
                  <a:pt x="7305909" y="4254573"/>
                  <a:pt x="7320783" y="4244884"/>
                  <a:pt x="7316645" y="4265209"/>
                </a:cubicBezTo>
                <a:cubicBezTo>
                  <a:pt x="7331133" y="4260631"/>
                  <a:pt x="7307179" y="4289560"/>
                  <a:pt x="7323069" y="4291857"/>
                </a:cubicBezTo>
                <a:cubicBezTo>
                  <a:pt x="7321814" y="4295483"/>
                  <a:pt x="7320095" y="4298923"/>
                  <a:pt x="7318251" y="4302359"/>
                </a:cubicBezTo>
                <a:lnTo>
                  <a:pt x="7317295" y="4304161"/>
                </a:lnTo>
                <a:lnTo>
                  <a:pt x="7316223" y="4311573"/>
                </a:lnTo>
                <a:lnTo>
                  <a:pt x="7312469" y="4313411"/>
                </a:lnTo>
                <a:lnTo>
                  <a:pt x="7306447" y="4403491"/>
                </a:lnTo>
                <a:cubicBezTo>
                  <a:pt x="7308849" y="4411399"/>
                  <a:pt x="7308497" y="4436984"/>
                  <a:pt x="7303688" y="4442497"/>
                </a:cubicBezTo>
                <a:cubicBezTo>
                  <a:pt x="7302637" y="4447969"/>
                  <a:pt x="7304327" y="4453942"/>
                  <a:pt x="7299181" y="4457128"/>
                </a:cubicBezTo>
                <a:cubicBezTo>
                  <a:pt x="7296154" y="4469016"/>
                  <a:pt x="7289197" y="4496240"/>
                  <a:pt x="7285530" y="4513823"/>
                </a:cubicBezTo>
                <a:cubicBezTo>
                  <a:pt x="7288769" y="4518560"/>
                  <a:pt x="7287100" y="4524649"/>
                  <a:pt x="7284412" y="4532609"/>
                </a:cubicBezTo>
                <a:lnTo>
                  <a:pt x="7282601" y="4540125"/>
                </a:lnTo>
                <a:lnTo>
                  <a:pt x="7291785" y="4563650"/>
                </a:lnTo>
                <a:lnTo>
                  <a:pt x="7284191" y="4636427"/>
                </a:lnTo>
                <a:lnTo>
                  <a:pt x="7292797" y="4672055"/>
                </a:lnTo>
                <a:cubicBezTo>
                  <a:pt x="7294304" y="4686552"/>
                  <a:pt x="7294421" y="4700466"/>
                  <a:pt x="7295425" y="4713953"/>
                </a:cubicBezTo>
                <a:cubicBezTo>
                  <a:pt x="7296104" y="4744441"/>
                  <a:pt x="7280378" y="4723911"/>
                  <a:pt x="7292574" y="4762180"/>
                </a:cubicBezTo>
                <a:cubicBezTo>
                  <a:pt x="7286719" y="4766152"/>
                  <a:pt x="7286266" y="4770971"/>
                  <a:pt x="7288689" y="4779168"/>
                </a:cubicBezTo>
                <a:cubicBezTo>
                  <a:pt x="7288592" y="4793971"/>
                  <a:pt x="7274303" y="4792486"/>
                  <a:pt x="7282355" y="4807636"/>
                </a:cubicBezTo>
                <a:cubicBezTo>
                  <a:pt x="7278556" y="4806204"/>
                  <a:pt x="7277539" y="4813202"/>
                  <a:pt x="7276505" y="4819678"/>
                </a:cubicBezTo>
                <a:lnTo>
                  <a:pt x="7273752" y="4823797"/>
                </a:lnTo>
                <a:lnTo>
                  <a:pt x="7283683" y="4847794"/>
                </a:lnTo>
                <a:cubicBezTo>
                  <a:pt x="7296832" y="4890479"/>
                  <a:pt x="7302379" y="4941877"/>
                  <a:pt x="7311552" y="4978326"/>
                </a:cubicBezTo>
                <a:cubicBezTo>
                  <a:pt x="7284161" y="4998846"/>
                  <a:pt x="7309660" y="4989594"/>
                  <a:pt x="7304880" y="5015024"/>
                </a:cubicBezTo>
                <a:cubicBezTo>
                  <a:pt x="7330355" y="5012307"/>
                  <a:pt x="7291032" y="5044485"/>
                  <a:pt x="7319932" y="5050993"/>
                </a:cubicBezTo>
                <a:cubicBezTo>
                  <a:pt x="7318148" y="5055414"/>
                  <a:pt x="7315506" y="5059493"/>
                  <a:pt x="7312641" y="5063537"/>
                </a:cubicBezTo>
                <a:lnTo>
                  <a:pt x="7311153" y="5065661"/>
                </a:lnTo>
                <a:lnTo>
                  <a:pt x="7310197" y="5075032"/>
                </a:lnTo>
                <a:lnTo>
                  <a:pt x="7303683" y="5076576"/>
                </a:lnTo>
                <a:lnTo>
                  <a:pt x="7297768" y="5089898"/>
                </a:lnTo>
                <a:cubicBezTo>
                  <a:pt x="7296519" y="5095057"/>
                  <a:pt x="7296302" y="5100805"/>
                  <a:pt x="7297750" y="5107454"/>
                </a:cubicBezTo>
                <a:cubicBezTo>
                  <a:pt x="7309447" y="5125240"/>
                  <a:pt x="7295812" y="5147341"/>
                  <a:pt x="7297014" y="5169708"/>
                </a:cubicBezTo>
                <a:lnTo>
                  <a:pt x="7300719" y="5180532"/>
                </a:lnTo>
                <a:lnTo>
                  <a:pt x="7295705" y="5210620"/>
                </a:lnTo>
                <a:lnTo>
                  <a:pt x="7296901" y="5212749"/>
                </a:lnTo>
                <a:cubicBezTo>
                  <a:pt x="7296704" y="5218058"/>
                  <a:pt x="7294377" y="5228574"/>
                  <a:pt x="7294523" y="5242477"/>
                </a:cubicBezTo>
                <a:lnTo>
                  <a:pt x="7297776" y="5296160"/>
                </a:lnTo>
                <a:lnTo>
                  <a:pt x="7289955" y="5304499"/>
                </a:lnTo>
                <a:lnTo>
                  <a:pt x="7286210" y="5305374"/>
                </a:lnTo>
                <a:lnTo>
                  <a:pt x="7286995" y="5320092"/>
                </a:lnTo>
                <a:lnTo>
                  <a:pt x="7281550" y="5330613"/>
                </a:lnTo>
                <a:lnTo>
                  <a:pt x="7285354" y="5340890"/>
                </a:lnTo>
                <a:lnTo>
                  <a:pt x="7281914" y="5354491"/>
                </a:lnTo>
                <a:cubicBezTo>
                  <a:pt x="7280017" y="5359352"/>
                  <a:pt x="7277725" y="5364763"/>
                  <a:pt x="7275918" y="5370917"/>
                </a:cubicBezTo>
                <a:lnTo>
                  <a:pt x="7267655" y="5384350"/>
                </a:lnTo>
                <a:lnTo>
                  <a:pt x="7263791" y="5406610"/>
                </a:lnTo>
                <a:cubicBezTo>
                  <a:pt x="7260956" y="5423841"/>
                  <a:pt x="7257650" y="5440271"/>
                  <a:pt x="7251522" y="5456222"/>
                </a:cubicBezTo>
                <a:cubicBezTo>
                  <a:pt x="7253699" y="5469913"/>
                  <a:pt x="7252931" y="5482529"/>
                  <a:pt x="7242311" y="5493751"/>
                </a:cubicBezTo>
                <a:cubicBezTo>
                  <a:pt x="7236636" y="5529727"/>
                  <a:pt x="7245809" y="5539513"/>
                  <a:pt x="7231835" y="5561252"/>
                </a:cubicBezTo>
                <a:cubicBezTo>
                  <a:pt x="7236311" y="5568555"/>
                  <a:pt x="7238499" y="5573475"/>
                  <a:pt x="7239152" y="5577121"/>
                </a:cubicBezTo>
                <a:cubicBezTo>
                  <a:pt x="7241111" y="5588065"/>
                  <a:pt x="7229268" y="5587525"/>
                  <a:pt x="7224043" y="5605355"/>
                </a:cubicBezTo>
                <a:cubicBezTo>
                  <a:pt x="7216774" y="5624244"/>
                  <a:pt x="7213225" y="5590845"/>
                  <a:pt x="7209229" y="5609118"/>
                </a:cubicBezTo>
                <a:cubicBezTo>
                  <a:pt x="7212098" y="5628346"/>
                  <a:pt x="7194168" y="5628785"/>
                  <a:pt x="7198222" y="5648700"/>
                </a:cubicBezTo>
                <a:cubicBezTo>
                  <a:pt x="7212577" y="5642705"/>
                  <a:pt x="7189541" y="5689259"/>
                  <a:pt x="7201221" y="5689771"/>
                </a:cubicBezTo>
                <a:cubicBezTo>
                  <a:pt x="7181618" y="5708428"/>
                  <a:pt x="7201258" y="5715573"/>
                  <a:pt x="7192555" y="5739098"/>
                </a:cubicBezTo>
                <a:cubicBezTo>
                  <a:pt x="7184486" y="5750478"/>
                  <a:pt x="7182208" y="5758416"/>
                  <a:pt x="7187522" y="5768603"/>
                </a:cubicBezTo>
                <a:cubicBezTo>
                  <a:pt x="7148692" y="5821144"/>
                  <a:pt x="7181577" y="5799065"/>
                  <a:pt x="7162500" y="5846928"/>
                </a:cubicBezTo>
                <a:lnTo>
                  <a:pt x="7160827" y="5850799"/>
                </a:lnTo>
                <a:lnTo>
                  <a:pt x="7163312" y="5866636"/>
                </a:lnTo>
                <a:cubicBezTo>
                  <a:pt x="7163884" y="5867070"/>
                  <a:pt x="7164455" y="5867505"/>
                  <a:pt x="7165029" y="5867939"/>
                </a:cubicBezTo>
                <a:lnTo>
                  <a:pt x="7142501" y="5914339"/>
                </a:lnTo>
                <a:lnTo>
                  <a:pt x="7143151" y="5921221"/>
                </a:lnTo>
                <a:lnTo>
                  <a:pt x="7123808" y="5950546"/>
                </a:lnTo>
                <a:lnTo>
                  <a:pt x="7116299" y="5966186"/>
                </a:lnTo>
                <a:lnTo>
                  <a:pt x="7106117" y="5983669"/>
                </a:lnTo>
                <a:lnTo>
                  <a:pt x="7109622" y="5995569"/>
                </a:lnTo>
                <a:cubicBezTo>
                  <a:pt x="7114727" y="6023526"/>
                  <a:pt x="7092983" y="6067450"/>
                  <a:pt x="7116605" y="6077139"/>
                </a:cubicBezTo>
                <a:cubicBezTo>
                  <a:pt x="7102148" y="6089933"/>
                  <a:pt x="7125501" y="6101908"/>
                  <a:pt x="7127573" y="6115892"/>
                </a:cubicBezTo>
                <a:cubicBezTo>
                  <a:pt x="7118381" y="6127056"/>
                  <a:pt x="7126331" y="6132595"/>
                  <a:pt x="7128098" y="6142737"/>
                </a:cubicBezTo>
                <a:cubicBezTo>
                  <a:pt x="7122429" y="6147329"/>
                  <a:pt x="7122724" y="6155912"/>
                  <a:pt x="7129375" y="6158833"/>
                </a:cubicBezTo>
                <a:cubicBezTo>
                  <a:pt x="7144709" y="6154689"/>
                  <a:pt x="7137060" y="6184499"/>
                  <a:pt x="7147635" y="6186714"/>
                </a:cubicBezTo>
                <a:cubicBezTo>
                  <a:pt x="7149842" y="6204016"/>
                  <a:pt x="7136414" y="6279145"/>
                  <a:pt x="7153343" y="6291871"/>
                </a:cubicBezTo>
                <a:cubicBezTo>
                  <a:pt x="7161381" y="6326852"/>
                  <a:pt x="7134450" y="6377408"/>
                  <a:pt x="7134923" y="6392273"/>
                </a:cubicBezTo>
                <a:cubicBezTo>
                  <a:pt x="7103997" y="6407024"/>
                  <a:pt x="7185503" y="6478818"/>
                  <a:pt x="7187236" y="6541940"/>
                </a:cubicBezTo>
                <a:cubicBezTo>
                  <a:pt x="7184250" y="6550446"/>
                  <a:pt x="7184290" y="6554993"/>
                  <a:pt x="7191340" y="6557275"/>
                </a:cubicBezTo>
                <a:cubicBezTo>
                  <a:pt x="7195412" y="6573685"/>
                  <a:pt x="7202070" y="6606060"/>
                  <a:pt x="7211670" y="6640404"/>
                </a:cubicBezTo>
                <a:cubicBezTo>
                  <a:pt x="7219591" y="6666216"/>
                  <a:pt x="7212698" y="6793331"/>
                  <a:pt x="7221085" y="6827708"/>
                </a:cubicBezTo>
                <a:lnTo>
                  <a:pt x="7227698" y="6857999"/>
                </a:lnTo>
                <a:lnTo>
                  <a:pt x="0" y="6857999"/>
                </a:lnTo>
                <a:close/>
              </a:path>
            </a:pathLst>
          </a:custGeom>
        </p:spPr>
      </p:pic>
    </p:spTree>
    <p:extLst>
      <p:ext uri="{BB962C8B-B14F-4D97-AF65-F5344CB8AC3E}">
        <p14:creationId xmlns:p14="http://schemas.microsoft.com/office/powerpoint/2010/main" val="30523520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9F79630B-0F0B-446E-A637-38FA8F61D1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B3437C99-FC8E-4311-B48A-F0C4C329B1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542" y="-1"/>
            <a:ext cx="18288000" cy="10286998"/>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947" y="577121"/>
            <a:ext cx="7894999" cy="1996258"/>
          </a:xfrm>
        </p:spPr>
        <p:txBody>
          <a:bodyPr>
            <a:normAutofit/>
          </a:bodyPr>
          <a:lstStyle/>
          <a:p>
            <a:r>
              <a:rPr lang="en-US">
                <a:ea typeface="Calibri"/>
                <a:cs typeface="Calibri"/>
              </a:rPr>
              <a:t>Analysis of Traffic collisions in Chicago</a:t>
            </a:r>
          </a:p>
          <a:p>
            <a:endParaRPr lang="en-US">
              <a:ea typeface="Calibri"/>
              <a:cs typeface="Calibri"/>
            </a:endParaRPr>
          </a:p>
        </p:txBody>
      </p:sp>
      <p:sp>
        <p:nvSpPr>
          <p:cNvPr id="3" name="Content Placeholder 2"/>
          <p:cNvSpPr>
            <a:spLocks noGrp="1"/>
          </p:cNvSpPr>
          <p:nvPr>
            <p:ph idx="1"/>
          </p:nvPr>
        </p:nvSpPr>
        <p:spPr>
          <a:xfrm>
            <a:off x="600027" y="2813342"/>
            <a:ext cx="6387029" cy="7474321"/>
          </a:xfrm>
        </p:spPr>
        <p:txBody>
          <a:bodyPr vert="horz" lIns="91440" tIns="45720" rIns="91440" bIns="45720" rtlCol="0" anchor="t">
            <a:noAutofit/>
          </a:bodyPr>
          <a:lstStyle/>
          <a:p>
            <a:pPr>
              <a:lnSpc>
                <a:spcPct val="90000"/>
              </a:lnSpc>
            </a:pPr>
            <a:r>
              <a:rPr lang="en-US" sz="2800">
                <a:latin typeface="Times New Roman"/>
                <a:cs typeface="Times New Roman"/>
              </a:rPr>
              <a:t>Scope: The study explores traffic collisions in Chicago with a focus on vulnerable road users—pedestrians and cyclists.</a:t>
            </a:r>
          </a:p>
          <a:p>
            <a:pPr>
              <a:lnSpc>
                <a:spcPct val="90000"/>
              </a:lnSpc>
            </a:pPr>
            <a:endParaRPr lang="en-US" sz="2800">
              <a:latin typeface="Times New Roman"/>
              <a:cs typeface="Times New Roman"/>
            </a:endParaRPr>
          </a:p>
          <a:p>
            <a:pPr>
              <a:lnSpc>
                <a:spcPct val="90000"/>
              </a:lnSpc>
            </a:pPr>
            <a:r>
              <a:rPr lang="en-US" sz="2800">
                <a:latin typeface="Times New Roman"/>
                <a:cs typeface="Times New Roman"/>
              </a:rPr>
              <a:t>Motivation: Traffic collisions are a pressing global issue, causing over 1.3 million fatalities annually and leaving many more injured (WHO, 2023).</a:t>
            </a:r>
          </a:p>
          <a:p>
            <a:pPr>
              <a:lnSpc>
                <a:spcPct val="90000"/>
              </a:lnSpc>
            </a:pPr>
            <a:endParaRPr lang="en-US" sz="2800">
              <a:latin typeface="Times New Roman"/>
              <a:cs typeface="Times New Roman"/>
            </a:endParaRPr>
          </a:p>
          <a:p>
            <a:pPr>
              <a:lnSpc>
                <a:spcPct val="90000"/>
              </a:lnSpc>
            </a:pPr>
            <a:r>
              <a:rPr lang="en-US" sz="2800">
                <a:latin typeface="Times New Roman"/>
                <a:cs typeface="Times New Roman"/>
              </a:rPr>
              <a:t>Objective: To identify patterns, evaluate the effectiveness of current safety measures, and recommend actionable interventions to enhance road safety.</a:t>
            </a:r>
          </a:p>
        </p:txBody>
      </p:sp>
      <p:pic>
        <p:nvPicPr>
          <p:cNvPr id="4" name="Picture 3" descr="A_professional_map_of_Chicago_highlighting_traffic_CONVERTED.png">
            <a:extLst>
              <a:ext uri="{FF2B5EF4-FFF2-40B4-BE49-F238E27FC236}">
                <a16:creationId xmlns:a16="http://schemas.microsoft.com/office/drawing/2014/main" id="{970E29C4-31B6-FA4B-4A2B-FFA6492BDE49}"/>
              </a:ext>
            </a:extLst>
          </p:cNvPr>
          <p:cNvPicPr>
            <a:picLocks noChangeAspect="1"/>
          </p:cNvPicPr>
          <p:nvPr/>
        </p:nvPicPr>
        <p:blipFill>
          <a:blip r:embed="rId2"/>
          <a:srcRect l="23038" r="16490" b="-1"/>
          <a:stretch/>
        </p:blipFill>
        <p:spPr>
          <a:xfrm>
            <a:off x="7887574" y="1"/>
            <a:ext cx="10865718" cy="10286999"/>
          </a:xfrm>
          <a:custGeom>
            <a:avLst/>
            <a:gdLst/>
            <a:ahLst/>
            <a:cxnLst/>
            <a:rect l="l" t="t" r="r" b="b"/>
            <a:pathLst>
              <a:path w="7243812" h="6857999">
                <a:moveTo>
                  <a:pt x="609803" y="0"/>
                </a:moveTo>
                <a:lnTo>
                  <a:pt x="1222601" y="0"/>
                </a:lnTo>
                <a:lnTo>
                  <a:pt x="1223032" y="1645"/>
                </a:lnTo>
                <a:lnTo>
                  <a:pt x="1343371" y="1645"/>
                </a:lnTo>
                <a:lnTo>
                  <a:pt x="1343665" y="0"/>
                </a:lnTo>
                <a:lnTo>
                  <a:pt x="1884172" y="0"/>
                </a:lnTo>
                <a:lnTo>
                  <a:pt x="1884280" y="1645"/>
                </a:lnTo>
                <a:lnTo>
                  <a:pt x="7243812" y="1645"/>
                </a:lnTo>
                <a:lnTo>
                  <a:pt x="7243812" y="6857999"/>
                </a:lnTo>
                <a:lnTo>
                  <a:pt x="133676" y="6857999"/>
                </a:lnTo>
                <a:lnTo>
                  <a:pt x="114609" y="6843646"/>
                </a:lnTo>
                <a:cubicBezTo>
                  <a:pt x="106811" y="6836369"/>
                  <a:pt x="103243" y="6828354"/>
                  <a:pt x="111459" y="6817746"/>
                </a:cubicBezTo>
                <a:cubicBezTo>
                  <a:pt x="93943" y="6769544"/>
                  <a:pt x="97901" y="6796071"/>
                  <a:pt x="113412" y="6759582"/>
                </a:cubicBezTo>
                <a:cubicBezTo>
                  <a:pt x="110188" y="6732087"/>
                  <a:pt x="99653" y="6727133"/>
                  <a:pt x="100729" y="6705297"/>
                </a:cubicBezTo>
                <a:cubicBezTo>
                  <a:pt x="94563" y="6675394"/>
                  <a:pt x="99792" y="6669536"/>
                  <a:pt x="87662" y="6640957"/>
                </a:cubicBezTo>
                <a:cubicBezTo>
                  <a:pt x="74199" y="6591883"/>
                  <a:pt x="82185" y="6576319"/>
                  <a:pt x="83084" y="6541313"/>
                </a:cubicBezTo>
                <a:cubicBezTo>
                  <a:pt x="82225" y="6490855"/>
                  <a:pt x="67640" y="6422980"/>
                  <a:pt x="59444" y="6370251"/>
                </a:cubicBezTo>
                <a:cubicBezTo>
                  <a:pt x="51248" y="6317522"/>
                  <a:pt x="30729" y="6270972"/>
                  <a:pt x="33908" y="6224938"/>
                </a:cubicBezTo>
                <a:lnTo>
                  <a:pt x="30063" y="6089693"/>
                </a:lnTo>
                <a:cubicBezTo>
                  <a:pt x="25730" y="6032039"/>
                  <a:pt x="3474" y="5997051"/>
                  <a:pt x="29101" y="5973994"/>
                </a:cubicBezTo>
                <a:cubicBezTo>
                  <a:pt x="17018" y="5940131"/>
                  <a:pt x="41135" y="5955713"/>
                  <a:pt x="33855" y="5939847"/>
                </a:cubicBezTo>
                <a:lnTo>
                  <a:pt x="12982" y="5906467"/>
                </a:lnTo>
                <a:lnTo>
                  <a:pt x="8416" y="5862699"/>
                </a:lnTo>
                <a:cubicBezTo>
                  <a:pt x="7895" y="5838948"/>
                  <a:pt x="8409" y="5853058"/>
                  <a:pt x="12052" y="5823324"/>
                </a:cubicBezTo>
                <a:cubicBezTo>
                  <a:pt x="11631" y="5805291"/>
                  <a:pt x="11213" y="5787258"/>
                  <a:pt x="10793" y="5769225"/>
                </a:cubicBezTo>
                <a:cubicBezTo>
                  <a:pt x="17866" y="5738356"/>
                  <a:pt x="19121" y="5696311"/>
                  <a:pt x="25986" y="5667896"/>
                </a:cubicBezTo>
                <a:cubicBezTo>
                  <a:pt x="16329" y="5647975"/>
                  <a:pt x="42195" y="5619318"/>
                  <a:pt x="43687" y="5594585"/>
                </a:cubicBezTo>
                <a:cubicBezTo>
                  <a:pt x="32512" y="5517959"/>
                  <a:pt x="44052" y="5536542"/>
                  <a:pt x="40019" y="5464225"/>
                </a:cubicBezTo>
                <a:cubicBezTo>
                  <a:pt x="32676" y="5400671"/>
                  <a:pt x="26469" y="5311951"/>
                  <a:pt x="22904" y="5269726"/>
                </a:cubicBezTo>
                <a:cubicBezTo>
                  <a:pt x="19341" y="5227501"/>
                  <a:pt x="14742" y="5212581"/>
                  <a:pt x="18628" y="5210876"/>
                </a:cubicBezTo>
                <a:cubicBezTo>
                  <a:pt x="-20300" y="5161742"/>
                  <a:pt x="15511" y="5141336"/>
                  <a:pt x="5392" y="5111369"/>
                </a:cubicBezTo>
                <a:cubicBezTo>
                  <a:pt x="10662" y="5053859"/>
                  <a:pt x="15546" y="5034036"/>
                  <a:pt x="13324" y="5009272"/>
                </a:cubicBezTo>
                <a:cubicBezTo>
                  <a:pt x="25126" y="4982633"/>
                  <a:pt x="74251" y="4956261"/>
                  <a:pt x="48699" y="4925805"/>
                </a:cubicBezTo>
                <a:cubicBezTo>
                  <a:pt x="76704" y="4931200"/>
                  <a:pt x="39437" y="4888353"/>
                  <a:pt x="62925" y="4877992"/>
                </a:cubicBezTo>
                <a:cubicBezTo>
                  <a:pt x="82480" y="4871554"/>
                  <a:pt x="75731" y="4857054"/>
                  <a:pt x="79496" y="4844323"/>
                </a:cubicBezTo>
                <a:cubicBezTo>
                  <a:pt x="97657" y="4832308"/>
                  <a:pt x="110974" y="4752352"/>
                  <a:pt x="101400" y="4733115"/>
                </a:cubicBezTo>
                <a:cubicBezTo>
                  <a:pt x="108185" y="4679357"/>
                  <a:pt x="119720" y="4662889"/>
                  <a:pt x="111223" y="4625153"/>
                </a:cubicBezTo>
                <a:cubicBezTo>
                  <a:pt x="106592" y="4588197"/>
                  <a:pt x="114401" y="4567830"/>
                  <a:pt x="126359" y="4539168"/>
                </a:cubicBezTo>
                <a:cubicBezTo>
                  <a:pt x="126535" y="4522289"/>
                  <a:pt x="126710" y="4505410"/>
                  <a:pt x="126886" y="4488531"/>
                </a:cubicBezTo>
                <a:cubicBezTo>
                  <a:pt x="126165" y="4473140"/>
                  <a:pt x="132917" y="4437329"/>
                  <a:pt x="135099" y="4411258"/>
                </a:cubicBezTo>
                <a:cubicBezTo>
                  <a:pt x="107667" y="4345686"/>
                  <a:pt x="146840" y="4280033"/>
                  <a:pt x="132327" y="4219510"/>
                </a:cubicBezTo>
                <a:cubicBezTo>
                  <a:pt x="138549" y="4158987"/>
                  <a:pt x="124091" y="4192084"/>
                  <a:pt x="172424" y="4048117"/>
                </a:cubicBezTo>
                <a:cubicBezTo>
                  <a:pt x="167703" y="4015047"/>
                  <a:pt x="203806" y="3905047"/>
                  <a:pt x="177666" y="3878222"/>
                </a:cubicBezTo>
                <a:cubicBezTo>
                  <a:pt x="167714" y="3821305"/>
                  <a:pt x="183914" y="3845122"/>
                  <a:pt x="156982" y="3778166"/>
                </a:cubicBezTo>
                <a:cubicBezTo>
                  <a:pt x="160365" y="3760234"/>
                  <a:pt x="142791" y="3724716"/>
                  <a:pt x="142115" y="3707357"/>
                </a:cubicBezTo>
                <a:cubicBezTo>
                  <a:pt x="139253" y="3688591"/>
                  <a:pt x="140202" y="3672776"/>
                  <a:pt x="139805" y="3665569"/>
                </a:cubicBezTo>
                <a:cubicBezTo>
                  <a:pt x="139778" y="3665084"/>
                  <a:pt x="139750" y="3664599"/>
                  <a:pt x="139723" y="3664114"/>
                </a:cubicBezTo>
                <a:lnTo>
                  <a:pt x="134134" y="3653088"/>
                </a:lnTo>
                <a:lnTo>
                  <a:pt x="126568" y="3641228"/>
                </a:lnTo>
                <a:cubicBezTo>
                  <a:pt x="126560" y="3629488"/>
                  <a:pt x="126549" y="3617747"/>
                  <a:pt x="126540" y="3606007"/>
                </a:cubicBezTo>
                <a:lnTo>
                  <a:pt x="134645" y="3597336"/>
                </a:lnTo>
                <a:lnTo>
                  <a:pt x="131649" y="3586412"/>
                </a:lnTo>
                <a:lnTo>
                  <a:pt x="134221" y="3569719"/>
                </a:lnTo>
                <a:lnTo>
                  <a:pt x="133795" y="3568021"/>
                </a:lnTo>
                <a:lnTo>
                  <a:pt x="130189" y="3553678"/>
                </a:lnTo>
                <a:lnTo>
                  <a:pt x="129827" y="3552249"/>
                </a:lnTo>
                <a:lnTo>
                  <a:pt x="122183" y="3542019"/>
                </a:lnTo>
                <a:lnTo>
                  <a:pt x="112426" y="3531201"/>
                </a:lnTo>
                <a:lnTo>
                  <a:pt x="105626" y="3496391"/>
                </a:lnTo>
                <a:lnTo>
                  <a:pt x="111971" y="3486850"/>
                </a:lnTo>
                <a:lnTo>
                  <a:pt x="106910" y="3476412"/>
                </a:lnTo>
                <a:cubicBezTo>
                  <a:pt x="105781" y="3466028"/>
                  <a:pt x="105824" y="3433967"/>
                  <a:pt x="105209" y="3424545"/>
                </a:cubicBezTo>
                <a:lnTo>
                  <a:pt x="103215" y="3419880"/>
                </a:lnTo>
                <a:lnTo>
                  <a:pt x="104953" y="3415218"/>
                </a:lnTo>
                <a:lnTo>
                  <a:pt x="101255" y="3409825"/>
                </a:lnTo>
                <a:lnTo>
                  <a:pt x="103044" y="3407057"/>
                </a:lnTo>
                <a:lnTo>
                  <a:pt x="89764" y="3378959"/>
                </a:lnTo>
                <a:lnTo>
                  <a:pt x="83991" y="3362948"/>
                </a:lnTo>
                <a:lnTo>
                  <a:pt x="66858" y="3332072"/>
                </a:lnTo>
                <a:lnTo>
                  <a:pt x="69057" y="3325671"/>
                </a:lnTo>
                <a:lnTo>
                  <a:pt x="51631" y="3278130"/>
                </a:lnTo>
                <a:lnTo>
                  <a:pt x="53959" y="3277179"/>
                </a:lnTo>
                <a:lnTo>
                  <a:pt x="60205" y="3262610"/>
                </a:lnTo>
                <a:lnTo>
                  <a:pt x="58998" y="3258677"/>
                </a:lnTo>
                <a:cubicBezTo>
                  <a:pt x="46010" y="3210316"/>
                  <a:pt x="80872" y="3236545"/>
                  <a:pt x="45170" y="3180546"/>
                </a:cubicBezTo>
                <a:cubicBezTo>
                  <a:pt x="53643" y="3171780"/>
                  <a:pt x="52550" y="3163902"/>
                  <a:pt x="45228" y="3151828"/>
                </a:cubicBezTo>
                <a:cubicBezTo>
                  <a:pt x="39651" y="3128169"/>
                  <a:pt x="64667" y="3124610"/>
                  <a:pt x="45020" y="3103777"/>
                </a:cubicBezTo>
                <a:cubicBezTo>
                  <a:pt x="59127" y="3105196"/>
                  <a:pt x="41123" y="3057428"/>
                  <a:pt x="57092" y="3065434"/>
                </a:cubicBezTo>
                <a:cubicBezTo>
                  <a:pt x="55435" y="3051512"/>
                  <a:pt x="40803" y="3032637"/>
                  <a:pt x="35088" y="3020247"/>
                </a:cubicBezTo>
                <a:cubicBezTo>
                  <a:pt x="32503" y="3002537"/>
                  <a:pt x="18197" y="3001119"/>
                  <a:pt x="22803" y="2991092"/>
                </a:cubicBezTo>
                <a:cubicBezTo>
                  <a:pt x="24338" y="2987749"/>
                  <a:pt x="27975" y="2983455"/>
                  <a:pt x="34850" y="2977278"/>
                </a:cubicBezTo>
                <a:cubicBezTo>
                  <a:pt x="22587" y="2954448"/>
                  <a:pt x="35600" y="2946689"/>
                  <a:pt x="36223" y="2911749"/>
                </a:cubicBezTo>
                <a:cubicBezTo>
                  <a:pt x="35158" y="2886513"/>
                  <a:pt x="29761" y="2843788"/>
                  <a:pt x="28462" y="2825860"/>
                </a:cubicBezTo>
                <a:cubicBezTo>
                  <a:pt x="28449" y="2818634"/>
                  <a:pt x="28437" y="2811409"/>
                  <a:pt x="28424" y="2804183"/>
                </a:cubicBezTo>
                <a:lnTo>
                  <a:pt x="21292" y="2790136"/>
                </a:lnTo>
                <a:lnTo>
                  <a:pt x="16179" y="2760208"/>
                </a:lnTo>
                <a:lnTo>
                  <a:pt x="22858" y="2751112"/>
                </a:lnTo>
                <a:lnTo>
                  <a:pt x="18505" y="2740278"/>
                </a:lnTo>
                <a:lnTo>
                  <a:pt x="22482" y="2726489"/>
                </a:lnTo>
                <a:lnTo>
                  <a:pt x="18175" y="2725052"/>
                </a:lnTo>
                <a:lnTo>
                  <a:pt x="10521" y="2715895"/>
                </a:lnTo>
                <a:lnTo>
                  <a:pt x="25499" y="2665666"/>
                </a:lnTo>
                <a:lnTo>
                  <a:pt x="30658" y="2635351"/>
                </a:lnTo>
                <a:cubicBezTo>
                  <a:pt x="30723" y="2625597"/>
                  <a:pt x="30791" y="2615842"/>
                  <a:pt x="30857" y="2606088"/>
                </a:cubicBezTo>
                <a:lnTo>
                  <a:pt x="37532" y="2596456"/>
                </a:lnTo>
                <a:cubicBezTo>
                  <a:pt x="41239" y="2582253"/>
                  <a:pt x="34640" y="2564757"/>
                  <a:pt x="36511" y="2549900"/>
                </a:cubicBezTo>
                <a:lnTo>
                  <a:pt x="53712" y="2496499"/>
                </a:lnTo>
                <a:cubicBezTo>
                  <a:pt x="53527" y="2492743"/>
                  <a:pt x="64725" y="2449625"/>
                  <a:pt x="64540" y="2445869"/>
                </a:cubicBezTo>
                <a:cubicBezTo>
                  <a:pt x="61940" y="2441580"/>
                  <a:pt x="65575" y="2413465"/>
                  <a:pt x="64348" y="2408995"/>
                </a:cubicBezTo>
                <a:cubicBezTo>
                  <a:pt x="100333" y="2407546"/>
                  <a:pt x="71752" y="2329020"/>
                  <a:pt x="101725" y="2335735"/>
                </a:cubicBezTo>
                <a:cubicBezTo>
                  <a:pt x="120512" y="2299003"/>
                  <a:pt x="138791" y="2291744"/>
                  <a:pt x="147278" y="2260088"/>
                </a:cubicBezTo>
                <a:cubicBezTo>
                  <a:pt x="152668" y="2224200"/>
                  <a:pt x="143589" y="2220953"/>
                  <a:pt x="152643" y="2193455"/>
                </a:cubicBezTo>
                <a:cubicBezTo>
                  <a:pt x="152701" y="2159228"/>
                  <a:pt x="131577" y="2138038"/>
                  <a:pt x="161815" y="2107942"/>
                </a:cubicBezTo>
                <a:lnTo>
                  <a:pt x="168884" y="2024270"/>
                </a:lnTo>
                <a:lnTo>
                  <a:pt x="210800" y="1969445"/>
                </a:lnTo>
                <a:lnTo>
                  <a:pt x="215063" y="1961162"/>
                </a:lnTo>
                <a:lnTo>
                  <a:pt x="226767" y="1945112"/>
                </a:lnTo>
                <a:lnTo>
                  <a:pt x="225906" y="1942021"/>
                </a:lnTo>
                <a:lnTo>
                  <a:pt x="220555" y="1935584"/>
                </a:lnTo>
                <a:cubicBezTo>
                  <a:pt x="220179" y="1930292"/>
                  <a:pt x="223282" y="1914884"/>
                  <a:pt x="223648" y="1910265"/>
                </a:cubicBezTo>
                <a:cubicBezTo>
                  <a:pt x="221934" y="1909994"/>
                  <a:pt x="221895" y="1909162"/>
                  <a:pt x="222758" y="1907867"/>
                </a:cubicBezTo>
                <a:lnTo>
                  <a:pt x="229387" y="1899379"/>
                </a:lnTo>
                <a:lnTo>
                  <a:pt x="231548" y="1895114"/>
                </a:lnTo>
                <a:lnTo>
                  <a:pt x="216553" y="1892417"/>
                </a:lnTo>
                <a:cubicBezTo>
                  <a:pt x="209075" y="1884999"/>
                  <a:pt x="222114" y="1866643"/>
                  <a:pt x="209739" y="1861483"/>
                </a:cubicBezTo>
                <a:cubicBezTo>
                  <a:pt x="214584" y="1853278"/>
                  <a:pt x="219066" y="1844665"/>
                  <a:pt x="222950" y="1835810"/>
                </a:cubicBezTo>
                <a:lnTo>
                  <a:pt x="224812" y="1830569"/>
                </a:lnTo>
                <a:lnTo>
                  <a:pt x="224522" y="1830429"/>
                </a:lnTo>
                <a:cubicBezTo>
                  <a:pt x="224224" y="1829219"/>
                  <a:pt x="224571" y="1827468"/>
                  <a:pt x="225830" y="1824832"/>
                </a:cubicBezTo>
                <a:lnTo>
                  <a:pt x="228207" y="1821003"/>
                </a:lnTo>
                <a:lnTo>
                  <a:pt x="230878" y="1807109"/>
                </a:lnTo>
                <a:lnTo>
                  <a:pt x="227355" y="1805316"/>
                </a:lnTo>
                <a:lnTo>
                  <a:pt x="228132" y="1804434"/>
                </a:lnTo>
                <a:cubicBezTo>
                  <a:pt x="237533" y="1798221"/>
                  <a:pt x="248274" y="1797417"/>
                  <a:pt x="223762" y="1784314"/>
                </a:cubicBezTo>
                <a:cubicBezTo>
                  <a:pt x="240655" y="1769422"/>
                  <a:pt x="224912" y="1763793"/>
                  <a:pt x="226521" y="1740358"/>
                </a:cubicBezTo>
                <a:cubicBezTo>
                  <a:pt x="240385" y="1732435"/>
                  <a:pt x="239102" y="1724301"/>
                  <a:pt x="233164" y="1715685"/>
                </a:cubicBezTo>
                <a:cubicBezTo>
                  <a:pt x="245499" y="1694404"/>
                  <a:pt x="240415" y="1672675"/>
                  <a:pt x="245819" y="1647555"/>
                </a:cubicBezTo>
                <a:cubicBezTo>
                  <a:pt x="268668" y="1622803"/>
                  <a:pt x="248434" y="1605585"/>
                  <a:pt x="254317" y="1578752"/>
                </a:cubicBezTo>
                <a:lnTo>
                  <a:pt x="249918" y="1546022"/>
                </a:lnTo>
                <a:cubicBezTo>
                  <a:pt x="251996" y="1543635"/>
                  <a:pt x="248777" y="1521210"/>
                  <a:pt x="248927" y="1519929"/>
                </a:cubicBezTo>
                <a:lnTo>
                  <a:pt x="248704" y="1519731"/>
                </a:lnTo>
                <a:lnTo>
                  <a:pt x="252245" y="1514846"/>
                </a:lnTo>
                <a:cubicBezTo>
                  <a:pt x="255314" y="1501295"/>
                  <a:pt x="252199" y="1477394"/>
                  <a:pt x="254681" y="1463304"/>
                </a:cubicBezTo>
                <a:cubicBezTo>
                  <a:pt x="257024" y="1459891"/>
                  <a:pt x="268983" y="1432466"/>
                  <a:pt x="267138" y="1430305"/>
                </a:cubicBezTo>
                <a:lnTo>
                  <a:pt x="266110" y="1429568"/>
                </a:lnTo>
                <a:lnTo>
                  <a:pt x="286784" y="1404045"/>
                </a:lnTo>
                <a:lnTo>
                  <a:pt x="294521" y="1360879"/>
                </a:lnTo>
                <a:lnTo>
                  <a:pt x="324750" y="1301993"/>
                </a:lnTo>
                <a:lnTo>
                  <a:pt x="328780" y="1210776"/>
                </a:lnTo>
                <a:cubicBezTo>
                  <a:pt x="344171" y="1197232"/>
                  <a:pt x="343390" y="1192124"/>
                  <a:pt x="346123" y="1157176"/>
                </a:cubicBezTo>
                <a:cubicBezTo>
                  <a:pt x="359383" y="1110140"/>
                  <a:pt x="355619" y="1111028"/>
                  <a:pt x="349331" y="1063288"/>
                </a:cubicBezTo>
                <a:cubicBezTo>
                  <a:pt x="364194" y="1005331"/>
                  <a:pt x="362778" y="969963"/>
                  <a:pt x="431245" y="889417"/>
                </a:cubicBezTo>
                <a:lnTo>
                  <a:pt x="459477" y="816346"/>
                </a:lnTo>
                <a:cubicBezTo>
                  <a:pt x="465006" y="808083"/>
                  <a:pt x="496978" y="764380"/>
                  <a:pt x="489268" y="752692"/>
                </a:cubicBezTo>
                <a:lnTo>
                  <a:pt x="505368" y="724368"/>
                </a:lnTo>
                <a:lnTo>
                  <a:pt x="511178" y="722494"/>
                </a:lnTo>
                <a:lnTo>
                  <a:pt x="514451" y="717531"/>
                </a:lnTo>
                <a:cubicBezTo>
                  <a:pt x="514171" y="710761"/>
                  <a:pt x="513893" y="703992"/>
                  <a:pt x="513612" y="697222"/>
                </a:cubicBezTo>
                <a:cubicBezTo>
                  <a:pt x="513272" y="693376"/>
                  <a:pt x="513720" y="690905"/>
                  <a:pt x="514772" y="689289"/>
                </a:cubicBezTo>
                <a:lnTo>
                  <a:pt x="515249" y="689151"/>
                </a:lnTo>
                <a:cubicBezTo>
                  <a:pt x="515320" y="686637"/>
                  <a:pt x="515389" y="684122"/>
                  <a:pt x="515461" y="681608"/>
                </a:cubicBezTo>
                <a:cubicBezTo>
                  <a:pt x="522970" y="666964"/>
                  <a:pt x="551123" y="617831"/>
                  <a:pt x="560298" y="601285"/>
                </a:cubicBezTo>
                <a:cubicBezTo>
                  <a:pt x="558549" y="585107"/>
                  <a:pt x="540289" y="573171"/>
                  <a:pt x="570504" y="582332"/>
                </a:cubicBezTo>
                <a:cubicBezTo>
                  <a:pt x="570816" y="577121"/>
                  <a:pt x="573898" y="574271"/>
                  <a:pt x="578347" y="572511"/>
                </a:cubicBezTo>
                <a:lnTo>
                  <a:pt x="580375" y="572092"/>
                </a:lnTo>
                <a:lnTo>
                  <a:pt x="575722" y="536015"/>
                </a:lnTo>
                <a:lnTo>
                  <a:pt x="578705" y="531675"/>
                </a:lnTo>
                <a:lnTo>
                  <a:pt x="564084" y="491380"/>
                </a:lnTo>
                <a:cubicBezTo>
                  <a:pt x="560969" y="487340"/>
                  <a:pt x="560134" y="482008"/>
                  <a:pt x="564457" y="473782"/>
                </a:cubicBezTo>
                <a:lnTo>
                  <a:pt x="566413" y="472000"/>
                </a:lnTo>
                <a:lnTo>
                  <a:pt x="584600" y="354566"/>
                </a:lnTo>
                <a:cubicBezTo>
                  <a:pt x="586100" y="325288"/>
                  <a:pt x="584583" y="317533"/>
                  <a:pt x="588077" y="265704"/>
                </a:cubicBezTo>
                <a:cubicBezTo>
                  <a:pt x="588008" y="205530"/>
                  <a:pt x="578491" y="226511"/>
                  <a:pt x="580576" y="187093"/>
                </a:cubicBezTo>
                <a:cubicBezTo>
                  <a:pt x="579265" y="162458"/>
                  <a:pt x="569240" y="117589"/>
                  <a:pt x="587928" y="130336"/>
                </a:cubicBezTo>
                <a:cubicBezTo>
                  <a:pt x="552635" y="69804"/>
                  <a:pt x="604651" y="82036"/>
                  <a:pt x="593881" y="17287"/>
                </a:cubicBezTo>
                <a:cubicBezTo>
                  <a:pt x="600399" y="13784"/>
                  <a:pt x="605413" y="8440"/>
                  <a:pt x="609224" y="1705"/>
                </a:cubicBezTo>
                <a:close/>
              </a:path>
            </a:pathLst>
          </a:cu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t="-39000" b="-39000"/>
          </a:stretch>
        </a:blipFill>
        <a:effectLst/>
      </p:bgPr>
    </p:bg>
    <p:spTree>
      <p:nvGrpSpPr>
        <p:cNvPr id="1" name=""/>
        <p:cNvGrpSpPr/>
        <p:nvPr/>
      </p:nvGrpSpPr>
      <p:grpSpPr>
        <a:xfrm>
          <a:off x="0" y="0"/>
          <a:ext cx="0" cy="0"/>
          <a:chOff x="0" y="0"/>
          <a:chExt cx="0" cy="0"/>
        </a:xfrm>
      </p:grpSpPr>
      <p:sp useBgFill="1">
        <p:nvSpPr>
          <p:cNvPr id="45" name="Rectangle 44">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18287997" cy="2363932"/>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3284" cy="236319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1"/>
            <a:ext cx="18288002" cy="2361466"/>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2"/>
          <p:cNvSpPr txBox="1"/>
          <p:nvPr/>
        </p:nvSpPr>
        <p:spPr>
          <a:xfrm>
            <a:off x="1049569" y="372057"/>
            <a:ext cx="10595582" cy="1738800"/>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6000" b="1" kern="1200">
                <a:solidFill>
                  <a:srgbClr val="FFFFFF"/>
                </a:solidFill>
                <a:latin typeface="+mj-lt"/>
                <a:ea typeface="+mj-ea"/>
                <a:cs typeface="+mj-cs"/>
              </a:rPr>
              <a:t>Literature review</a:t>
            </a:r>
            <a:endParaRPr lang="en-US" sz="6000" kern="1200">
              <a:solidFill>
                <a:srgbClr val="FFFFFF"/>
              </a:solidFill>
              <a:latin typeface="+mj-lt"/>
              <a:ea typeface="+mj-ea"/>
              <a:cs typeface="+mj-cs"/>
            </a:endParaRPr>
          </a:p>
        </p:txBody>
      </p:sp>
      <p:sp>
        <p:nvSpPr>
          <p:cNvPr id="11" name="TextBox 11"/>
          <p:cNvSpPr txBox="1"/>
          <p:nvPr/>
        </p:nvSpPr>
        <p:spPr>
          <a:xfrm>
            <a:off x="2045023" y="6675609"/>
            <a:ext cx="6035500" cy="3043668"/>
          </a:xfrm>
          <a:prstGeom prst="rect">
            <a:avLst/>
          </a:prstGeom>
        </p:spPr>
        <p:txBody>
          <a:bodyPr lIns="50800" tIns="50800" rIns="50800" bIns="50800" rtlCol="0" anchor="ctr"/>
          <a:lstStyle/>
          <a:p>
            <a:pPr algn="ctr">
              <a:lnSpc>
                <a:spcPts val="3637"/>
              </a:lnSpc>
            </a:pPr>
            <a:endParaRPr/>
          </a:p>
        </p:txBody>
      </p:sp>
      <p:graphicFrame>
        <p:nvGraphicFramePr>
          <p:cNvPr id="3" name="Table 2">
            <a:extLst>
              <a:ext uri="{FF2B5EF4-FFF2-40B4-BE49-F238E27FC236}">
                <a16:creationId xmlns:a16="http://schemas.microsoft.com/office/drawing/2014/main" id="{7892C136-C517-F13E-FCF3-E81BBBDF2EA4}"/>
              </a:ext>
            </a:extLst>
          </p:cNvPr>
          <p:cNvGraphicFramePr>
            <a:graphicFrameLocks noGrp="1"/>
          </p:cNvGraphicFramePr>
          <p:nvPr>
            <p:extLst>
              <p:ext uri="{D42A27DB-BD31-4B8C-83A1-F6EECF244321}">
                <p14:modId xmlns:p14="http://schemas.microsoft.com/office/powerpoint/2010/main" val="2716214241"/>
              </p:ext>
            </p:extLst>
          </p:nvPr>
        </p:nvGraphicFramePr>
        <p:xfrm>
          <a:off x="1330578" y="2949439"/>
          <a:ext cx="15626844" cy="6678243"/>
        </p:xfrm>
        <a:graphic>
          <a:graphicData uri="http://schemas.openxmlformats.org/drawingml/2006/table">
            <a:tbl>
              <a:tblPr firstRow="1" bandRow="1">
                <a:tableStyleId>{5C22544A-7EE6-4342-B048-85BDC9FD1C3A}</a:tableStyleId>
              </a:tblPr>
              <a:tblGrid>
                <a:gridCol w="3188282">
                  <a:extLst>
                    <a:ext uri="{9D8B030D-6E8A-4147-A177-3AD203B41FA5}">
                      <a16:colId xmlns:a16="http://schemas.microsoft.com/office/drawing/2014/main" val="239368313"/>
                    </a:ext>
                  </a:extLst>
                </a:gridCol>
                <a:gridCol w="3168956">
                  <a:extLst>
                    <a:ext uri="{9D8B030D-6E8A-4147-A177-3AD203B41FA5}">
                      <a16:colId xmlns:a16="http://schemas.microsoft.com/office/drawing/2014/main" val="2927245442"/>
                    </a:ext>
                  </a:extLst>
                </a:gridCol>
                <a:gridCol w="4193197">
                  <a:extLst>
                    <a:ext uri="{9D8B030D-6E8A-4147-A177-3AD203B41FA5}">
                      <a16:colId xmlns:a16="http://schemas.microsoft.com/office/drawing/2014/main" val="576549303"/>
                    </a:ext>
                  </a:extLst>
                </a:gridCol>
                <a:gridCol w="5076409">
                  <a:extLst>
                    <a:ext uri="{9D8B030D-6E8A-4147-A177-3AD203B41FA5}">
                      <a16:colId xmlns:a16="http://schemas.microsoft.com/office/drawing/2014/main" val="2177917815"/>
                    </a:ext>
                  </a:extLst>
                </a:gridCol>
              </a:tblGrid>
              <a:tr h="349281">
                <a:tc>
                  <a:txBody>
                    <a:bodyPr/>
                    <a:lstStyle/>
                    <a:p>
                      <a:pPr lvl="0" algn="ctr">
                        <a:buNone/>
                      </a:pPr>
                      <a:endParaRPr lang="en-US" sz="1400"/>
                    </a:p>
                  </a:txBody>
                  <a:tcPr marL="70707" marR="70707" marT="35353" marB="35353"/>
                </a:tc>
                <a:tc>
                  <a:txBody>
                    <a:bodyPr/>
                    <a:lstStyle/>
                    <a:p>
                      <a:pPr lvl="0" algn="ctr">
                        <a:buNone/>
                      </a:pPr>
                      <a:endParaRPr lang="en-US" sz="1400"/>
                    </a:p>
                  </a:txBody>
                  <a:tcPr marL="70707" marR="70707" marT="35353" marB="35353"/>
                </a:tc>
                <a:tc>
                  <a:txBody>
                    <a:bodyPr/>
                    <a:lstStyle/>
                    <a:p>
                      <a:pPr lvl="0" algn="ctr">
                        <a:buNone/>
                      </a:pPr>
                      <a:endParaRPr lang="en-US" sz="1400"/>
                    </a:p>
                  </a:txBody>
                  <a:tcPr marL="70707" marR="70707" marT="35353" marB="35353"/>
                </a:tc>
                <a:tc>
                  <a:txBody>
                    <a:bodyPr/>
                    <a:lstStyle/>
                    <a:p>
                      <a:pPr lvl="0" algn="ctr">
                        <a:buNone/>
                      </a:pPr>
                      <a:endParaRPr lang="en-US" sz="1400"/>
                    </a:p>
                  </a:txBody>
                  <a:tcPr marL="70707" marR="70707" marT="35353" marB="35353"/>
                </a:tc>
                <a:extLst>
                  <a:ext uri="{0D108BD9-81ED-4DB2-BD59-A6C34878D82A}">
                    <a16:rowId xmlns:a16="http://schemas.microsoft.com/office/drawing/2014/main" val="13697570"/>
                  </a:ext>
                </a:extLst>
              </a:tr>
              <a:tr h="304709">
                <a:tc>
                  <a:txBody>
                    <a:bodyPr/>
                    <a:lstStyle/>
                    <a:p>
                      <a:pPr algn="ctr"/>
                      <a:r>
                        <a:rPr lang="en-US" sz="1400"/>
                        <a:t>PAPER NAME</a:t>
                      </a:r>
                    </a:p>
                  </a:txBody>
                  <a:tcPr marL="70707" marR="70707" marT="35353" marB="35353"/>
                </a:tc>
                <a:tc>
                  <a:txBody>
                    <a:bodyPr/>
                    <a:lstStyle/>
                    <a:p>
                      <a:pPr algn="ctr"/>
                      <a:r>
                        <a:rPr lang="en-US" sz="1400"/>
                        <a:t>AUTHOR(S)</a:t>
                      </a:r>
                    </a:p>
                  </a:txBody>
                  <a:tcPr marL="70707" marR="70707" marT="35353" marB="35353"/>
                </a:tc>
                <a:tc>
                  <a:txBody>
                    <a:bodyPr/>
                    <a:lstStyle/>
                    <a:p>
                      <a:pPr algn="ctr"/>
                      <a:r>
                        <a:rPr lang="en-US" sz="1400"/>
                        <a:t>PROBLEM AND METHOD</a:t>
                      </a:r>
                    </a:p>
                  </a:txBody>
                  <a:tcPr marL="70707" marR="70707" marT="35353" marB="35353"/>
                </a:tc>
                <a:tc>
                  <a:txBody>
                    <a:bodyPr/>
                    <a:lstStyle/>
                    <a:p>
                      <a:pPr algn="ctr"/>
                      <a:r>
                        <a:rPr lang="en-US" sz="1400"/>
                        <a:t>SUMMARY</a:t>
                      </a:r>
                    </a:p>
                  </a:txBody>
                  <a:tcPr marL="70707" marR="70707" marT="35353" marB="35353"/>
                </a:tc>
                <a:extLst>
                  <a:ext uri="{0D108BD9-81ED-4DB2-BD59-A6C34878D82A}">
                    <a16:rowId xmlns:a16="http://schemas.microsoft.com/office/drawing/2014/main" val="1861823902"/>
                  </a:ext>
                </a:extLst>
              </a:tr>
              <a:tr h="1349365">
                <a:tc>
                  <a:txBody>
                    <a:bodyPr/>
                    <a:lstStyle/>
                    <a:p>
                      <a:pPr lvl="0" algn="l">
                        <a:lnSpc>
                          <a:spcPct val="100000"/>
                        </a:lnSpc>
                        <a:spcBef>
                          <a:spcPts val="0"/>
                        </a:spcBef>
                        <a:spcAft>
                          <a:spcPts val="0"/>
                        </a:spcAft>
                        <a:buNone/>
                      </a:pPr>
                      <a:r>
                        <a:rPr lang="en-US" sz="1400" b="0" i="0" u="none" strike="noStrike" noProof="0">
                          <a:latin typeface="Calibri"/>
                        </a:rPr>
                        <a:t>Crash Trends and Traffic Safety Analysis</a:t>
                      </a:r>
                      <a:endParaRPr lang="en-US" sz="1400"/>
                    </a:p>
                    <a:p>
                      <a:pPr lvl="0">
                        <a:buNone/>
                      </a:pPr>
                      <a:endParaRPr lang="en-US" sz="1400"/>
                    </a:p>
                  </a:txBody>
                  <a:tcPr marL="70707" marR="70707" marT="35353" marB="35353"/>
                </a:tc>
                <a:tc>
                  <a:txBody>
                    <a:bodyPr/>
                    <a:lstStyle/>
                    <a:p>
                      <a:pPr lvl="0" algn="l">
                        <a:lnSpc>
                          <a:spcPct val="100000"/>
                        </a:lnSpc>
                        <a:spcBef>
                          <a:spcPts val="0"/>
                        </a:spcBef>
                        <a:spcAft>
                          <a:spcPts val="0"/>
                        </a:spcAft>
                        <a:buNone/>
                      </a:pPr>
                      <a:r>
                        <a:rPr lang="en-US" sz="1400" b="0" i="0" u="none" strike="noStrike" noProof="0">
                          <a:latin typeface="Calibri"/>
                        </a:rPr>
                        <a:t>National Highway Traffic Safety Administration (NHTSA), European Union Statistics</a:t>
                      </a:r>
                      <a:endParaRPr lang="en-US" sz="1400"/>
                    </a:p>
                    <a:p>
                      <a:pPr lvl="0">
                        <a:buNone/>
                      </a:pPr>
                      <a:endParaRPr lang="en-US" sz="1400"/>
                    </a:p>
                  </a:txBody>
                  <a:tcPr marL="70707" marR="70707" marT="35353" marB="35353"/>
                </a:tc>
                <a:tc>
                  <a:txBody>
                    <a:bodyPr/>
                    <a:lstStyle/>
                    <a:p>
                      <a:pPr lvl="0" algn="l">
                        <a:lnSpc>
                          <a:spcPct val="100000"/>
                        </a:lnSpc>
                        <a:spcBef>
                          <a:spcPts val="0"/>
                        </a:spcBef>
                        <a:spcAft>
                          <a:spcPts val="0"/>
                        </a:spcAft>
                        <a:buNone/>
                      </a:pPr>
                      <a:r>
                        <a:rPr lang="en-US" sz="1400" b="0" i="0" u="none" strike="noStrike" noProof="0">
                          <a:latin typeface="Calibri"/>
                        </a:rPr>
                        <a:t>Examines global traffic crash trends, demographics, crash severity, and factors like human error, speeding, alcohol influence, and distracted driving.</a:t>
                      </a:r>
                      <a:endParaRPr lang="en-US" sz="1200"/>
                    </a:p>
                    <a:p>
                      <a:pPr lvl="0">
                        <a:buNone/>
                      </a:pPr>
                      <a:endParaRPr lang="en-US" sz="1400"/>
                    </a:p>
                  </a:txBody>
                  <a:tcPr marL="70707" marR="70707" marT="35353" marB="35353"/>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t>NHTSA reports an 8-quarter decline in traffic fatalities, emphasizing safer infrastructure, $1.7 billion in funding, advanced safety technologies, updated policies, and collaboration to enhance road safety and reduce preventable deaths.</a:t>
                      </a:r>
                    </a:p>
                    <a:p>
                      <a:pPr lvl="0">
                        <a:buNone/>
                      </a:pPr>
                      <a:endParaRPr lang="en-US" sz="1400"/>
                    </a:p>
                  </a:txBody>
                  <a:tcPr marL="70707" marR="70707" marT="35353" marB="35353"/>
                </a:tc>
                <a:extLst>
                  <a:ext uri="{0D108BD9-81ED-4DB2-BD59-A6C34878D82A}">
                    <a16:rowId xmlns:a16="http://schemas.microsoft.com/office/drawing/2014/main" val="3562060915"/>
                  </a:ext>
                </a:extLst>
              </a:tr>
              <a:tr h="1140434">
                <a:tc>
                  <a:txBody>
                    <a:bodyPr/>
                    <a:lstStyle/>
                    <a:p>
                      <a:pPr lvl="0" algn="l">
                        <a:lnSpc>
                          <a:spcPct val="100000"/>
                        </a:lnSpc>
                        <a:spcBef>
                          <a:spcPts val="0"/>
                        </a:spcBef>
                        <a:spcAft>
                          <a:spcPts val="0"/>
                        </a:spcAft>
                        <a:buNone/>
                      </a:pPr>
                      <a:r>
                        <a:rPr lang="en-US" sz="1400" b="0" i="0" u="none" strike="noStrike" noProof="0"/>
                        <a:t>Understanding Pedestrian Safety in Urban Areas</a:t>
                      </a:r>
                      <a:endParaRPr lang="en-US" sz="1400"/>
                    </a:p>
                    <a:p>
                      <a:pPr lvl="0" algn="l">
                        <a:lnSpc>
                          <a:spcPct val="100000"/>
                        </a:lnSpc>
                        <a:spcBef>
                          <a:spcPts val="0"/>
                        </a:spcBef>
                        <a:spcAft>
                          <a:spcPts val="0"/>
                        </a:spcAft>
                        <a:buNone/>
                      </a:pPr>
                      <a:endParaRPr lang="en-US" sz="1400" b="0" i="0" u="none" strike="noStrike" noProof="0">
                        <a:latin typeface="Calibri"/>
                      </a:endParaRPr>
                    </a:p>
                    <a:p>
                      <a:pPr lvl="0">
                        <a:buNone/>
                      </a:pPr>
                      <a:endParaRPr lang="en-US" sz="1400"/>
                    </a:p>
                  </a:txBody>
                  <a:tcPr marL="70707" marR="70707" marT="35353" marB="35353"/>
                </a:tc>
                <a:tc>
                  <a:txBody>
                    <a:bodyPr/>
                    <a:lstStyle/>
                    <a:p>
                      <a:pPr lvl="0" algn="l">
                        <a:lnSpc>
                          <a:spcPct val="100000"/>
                        </a:lnSpc>
                        <a:spcBef>
                          <a:spcPts val="0"/>
                        </a:spcBef>
                        <a:spcAft>
                          <a:spcPts val="0"/>
                        </a:spcAft>
                        <a:buNone/>
                      </a:pPr>
                      <a:r>
                        <a:rPr lang="en-US" sz="1400" b="0" i="0" u="none" strike="noStrike" noProof="0">
                          <a:latin typeface="Calibri"/>
                        </a:rPr>
                        <a:t>World Health Organization (WHO), Global Road Safety Facility</a:t>
                      </a:r>
                      <a:endParaRPr lang="en-US" sz="1400"/>
                    </a:p>
                    <a:p>
                      <a:pPr lvl="0">
                        <a:buNone/>
                      </a:pPr>
                      <a:endParaRPr lang="en-US" sz="1400"/>
                    </a:p>
                  </a:txBody>
                  <a:tcPr marL="70707" marR="70707" marT="35353" marB="35353"/>
                </a:tc>
                <a:tc>
                  <a:txBody>
                    <a:bodyPr/>
                    <a:lstStyle/>
                    <a:p>
                      <a:pPr lvl="0" algn="l">
                        <a:lnSpc>
                          <a:spcPct val="100000"/>
                        </a:lnSpc>
                        <a:spcBef>
                          <a:spcPts val="0"/>
                        </a:spcBef>
                        <a:spcAft>
                          <a:spcPts val="0"/>
                        </a:spcAft>
                        <a:buNone/>
                      </a:pPr>
                      <a:r>
                        <a:rPr lang="en-US" sz="1400" b="0" i="0" u="none" strike="noStrike" noProof="0">
                          <a:latin typeface="Calibri"/>
                        </a:rPr>
                        <a:t>Examines urban pedestrian safety, addressing distracted walking, crosswalk deficiencies, and disparities, recommending lanes, crossings, and education campaigns.</a:t>
                      </a:r>
                      <a:endParaRPr lang="en-US" sz="1400"/>
                    </a:p>
                    <a:p>
                      <a:pPr lvl="0">
                        <a:buNone/>
                      </a:pPr>
                      <a:endParaRPr lang="en-US" sz="1400"/>
                    </a:p>
                  </a:txBody>
                  <a:tcPr marL="70707" marR="70707" marT="35353" marB="35353"/>
                </a:tc>
                <a:tc>
                  <a:txBody>
                    <a:bodyPr/>
                    <a:lstStyle/>
                    <a:p>
                      <a:r>
                        <a:rPr lang="en-US" sz="1400"/>
                        <a:t>Road traffic injuries cause 1.19 million deaths annually, heavily impact low-income countries, cost 3% of global GDP, and require urgent action through proven measures and WHO-led global safety initiatives.</a:t>
                      </a:r>
                    </a:p>
                    <a:p>
                      <a:pPr lvl="0">
                        <a:buNone/>
                      </a:pPr>
                      <a:endParaRPr lang="en-US" sz="1400"/>
                    </a:p>
                  </a:txBody>
                  <a:tcPr marL="70707" marR="70707" marT="35353" marB="35353"/>
                </a:tc>
                <a:extLst>
                  <a:ext uri="{0D108BD9-81ED-4DB2-BD59-A6C34878D82A}">
                    <a16:rowId xmlns:a16="http://schemas.microsoft.com/office/drawing/2014/main" val="2595270491"/>
                  </a:ext>
                </a:extLst>
              </a:tr>
              <a:tr h="1767227">
                <a:tc>
                  <a:txBody>
                    <a:bodyPr/>
                    <a:lstStyle/>
                    <a:p>
                      <a:pPr lvl="0" algn="l">
                        <a:lnSpc>
                          <a:spcPct val="100000"/>
                        </a:lnSpc>
                        <a:spcBef>
                          <a:spcPts val="0"/>
                        </a:spcBef>
                        <a:spcAft>
                          <a:spcPts val="0"/>
                        </a:spcAft>
                        <a:buNone/>
                      </a:pPr>
                      <a:r>
                        <a:rPr lang="en-US" sz="1400" b="0" i="0" u="none" strike="noStrike" noProof="0">
                          <a:latin typeface="Calibri"/>
                        </a:rPr>
                        <a:t>Effectiveness of Road Safety Interventions in Chicago</a:t>
                      </a:r>
                      <a:endParaRPr lang="en-US" sz="1400"/>
                    </a:p>
                    <a:p>
                      <a:pPr lvl="0">
                        <a:buNone/>
                      </a:pPr>
                      <a:endParaRPr lang="en-US" sz="1400"/>
                    </a:p>
                  </a:txBody>
                  <a:tcPr marL="70707" marR="70707" marT="35353" marB="35353"/>
                </a:tc>
                <a:tc>
                  <a:txBody>
                    <a:bodyPr/>
                    <a:lstStyle/>
                    <a:p>
                      <a:pPr lvl="0" algn="l">
                        <a:lnSpc>
                          <a:spcPct val="100000"/>
                        </a:lnSpc>
                        <a:spcBef>
                          <a:spcPts val="0"/>
                        </a:spcBef>
                        <a:spcAft>
                          <a:spcPts val="0"/>
                        </a:spcAft>
                        <a:buNone/>
                      </a:pPr>
                      <a:r>
                        <a:rPr lang="en-US" sz="1400" b="0" i="0" u="none" strike="noStrike" noProof="0">
                          <a:latin typeface="Calibri"/>
                        </a:rPr>
                        <a:t>John Wiley and Sons Ltd., Vision Zero Action Plan</a:t>
                      </a:r>
                      <a:endParaRPr lang="en-US" sz="1400"/>
                    </a:p>
                    <a:p>
                      <a:pPr lvl="0">
                        <a:buNone/>
                      </a:pPr>
                      <a:endParaRPr lang="en-US" sz="1400"/>
                    </a:p>
                  </a:txBody>
                  <a:tcPr marL="70707" marR="70707" marT="35353" marB="35353"/>
                </a:tc>
                <a:tc>
                  <a:txBody>
                    <a:bodyPr/>
                    <a:lstStyle/>
                    <a:p>
                      <a:pPr lvl="0" algn="l">
                        <a:lnSpc>
                          <a:spcPct val="100000"/>
                        </a:lnSpc>
                        <a:spcBef>
                          <a:spcPts val="0"/>
                        </a:spcBef>
                        <a:spcAft>
                          <a:spcPts val="0"/>
                        </a:spcAft>
                        <a:buNone/>
                      </a:pPr>
                      <a:r>
                        <a:rPr lang="en-US" sz="1400" b="0" i="0" u="none" strike="noStrike" noProof="0">
                          <a:latin typeface="Calibri"/>
                        </a:rPr>
                        <a:t>Analyzes Chicago's Vision Zero plan, emphasizing global strategies, safety technologies, public education, and phased goals to eliminate traffic fatalities.</a:t>
                      </a:r>
                      <a:endParaRPr lang="en-US" sz="1200"/>
                    </a:p>
                    <a:p>
                      <a:pPr lvl="0">
                        <a:buNone/>
                      </a:pPr>
                      <a:endParaRPr lang="en-US" sz="1400"/>
                    </a:p>
                  </a:txBody>
                  <a:tcPr marL="70707" marR="70707" marT="35353" marB="35353"/>
                </a:tc>
                <a:tc>
                  <a:txBody>
                    <a:bodyPr/>
                    <a:lstStyle/>
                    <a:p>
                      <a:r>
                        <a:rPr lang="en-US" sz="1400"/>
                        <a:t>The study draws from literature on Vision Zero’s system-based safety approach, policy design, diffusion, and critiques. Key insights include the shift from individual to systemic responsibility, policy transfer complexities, and ethical considerations influencing implementation across various safety sectors.</a:t>
                      </a:r>
                    </a:p>
                    <a:p>
                      <a:pPr lvl="0">
                        <a:buNone/>
                      </a:pPr>
                      <a:endParaRPr lang="en-US" sz="1400"/>
                    </a:p>
                    <a:p>
                      <a:pPr lvl="0">
                        <a:buNone/>
                      </a:pPr>
                      <a:endParaRPr lang="en-US" sz="1400"/>
                    </a:p>
                  </a:txBody>
                  <a:tcPr marL="70707" marR="70707" marT="35353" marB="35353"/>
                </a:tc>
                <a:extLst>
                  <a:ext uri="{0D108BD9-81ED-4DB2-BD59-A6C34878D82A}">
                    <a16:rowId xmlns:a16="http://schemas.microsoft.com/office/drawing/2014/main" val="1873874973"/>
                  </a:ext>
                </a:extLst>
              </a:tr>
              <a:tr h="1767227">
                <a:tc>
                  <a:txBody>
                    <a:bodyPr/>
                    <a:lstStyle/>
                    <a:p>
                      <a:pPr lvl="0" algn="l">
                        <a:lnSpc>
                          <a:spcPct val="100000"/>
                        </a:lnSpc>
                        <a:spcBef>
                          <a:spcPts val="0"/>
                        </a:spcBef>
                        <a:spcAft>
                          <a:spcPts val="0"/>
                        </a:spcAft>
                        <a:buNone/>
                      </a:pPr>
                      <a:r>
                        <a:rPr lang="en-US" sz="1400" b="0" i="0" u="none" strike="noStrike" noProof="0">
                          <a:latin typeface="Calibri"/>
                        </a:rPr>
                        <a:t>Road Safety Policies and Advanced Technologies for Traffic Control</a:t>
                      </a:r>
                      <a:endParaRPr lang="en-US" sz="1400"/>
                    </a:p>
                    <a:p>
                      <a:pPr lvl="0">
                        <a:buNone/>
                      </a:pPr>
                      <a:endParaRPr lang="en-US" sz="1400"/>
                    </a:p>
                  </a:txBody>
                  <a:tcPr marL="70707" marR="70707" marT="35353" marB="35353"/>
                </a:tc>
                <a:tc>
                  <a:txBody>
                    <a:bodyPr/>
                    <a:lstStyle/>
                    <a:p>
                      <a:pPr lvl="0" algn="l">
                        <a:lnSpc>
                          <a:spcPct val="100000"/>
                        </a:lnSpc>
                        <a:spcBef>
                          <a:spcPts val="0"/>
                        </a:spcBef>
                        <a:spcAft>
                          <a:spcPts val="0"/>
                        </a:spcAft>
                        <a:buNone/>
                      </a:pPr>
                      <a:r>
                        <a:rPr lang="en-US" sz="1400" b="0" i="0" u="none" strike="noStrike" noProof="0">
                          <a:latin typeface="Calibri"/>
                        </a:rPr>
                        <a:t>Vision Zero Action Plan, Chicago Department of Transportation</a:t>
                      </a:r>
                      <a:endParaRPr lang="en-US" sz="1400"/>
                    </a:p>
                    <a:p>
                      <a:pPr lvl="0">
                        <a:buNone/>
                      </a:pPr>
                      <a:endParaRPr lang="en-US" sz="1400"/>
                    </a:p>
                  </a:txBody>
                  <a:tcPr marL="70707" marR="70707" marT="35353" marB="35353"/>
                </a:tc>
                <a:tc>
                  <a:txBody>
                    <a:bodyPr/>
                    <a:lstStyle/>
                    <a:p>
                      <a:pPr lvl="0" algn="l">
                        <a:lnSpc>
                          <a:spcPct val="100000"/>
                        </a:lnSpc>
                        <a:spcBef>
                          <a:spcPts val="0"/>
                        </a:spcBef>
                        <a:spcAft>
                          <a:spcPts val="0"/>
                        </a:spcAft>
                        <a:buNone/>
                      </a:pPr>
                      <a:r>
                        <a:rPr lang="en-US" sz="1400" b="0" i="0" u="none" strike="noStrike" noProof="0">
                          <a:latin typeface="Calibri"/>
                        </a:rPr>
                        <a:t>It recommends automated braking, seatbelt sensors, speed control, barrier gates, flyovers, equitable policies, driver training, and community engagement.</a:t>
                      </a:r>
                      <a:endParaRPr lang="en-US" sz="1200"/>
                    </a:p>
                    <a:p>
                      <a:pPr lvl="0">
                        <a:buNone/>
                      </a:pPr>
                      <a:endParaRPr lang="en-US" sz="1400"/>
                    </a:p>
                  </a:txBody>
                  <a:tcPr marL="70707" marR="70707" marT="35353" marB="35353"/>
                </a:tc>
                <a:tc>
                  <a:txBody>
                    <a:bodyPr/>
                    <a:lstStyle/>
                    <a:p>
                      <a:r>
                        <a:rPr lang="en-US" sz="1400"/>
                        <a:t>The Vision Zero policy, adopted in Sweden in 1997, focuses on eliminating traffic fatalities through systemic design and shared responsibility. Research highlights its effectiveness in reducing road deaths, and inspiring cross-sectoral applications. Criticized for being ambitious and costly, it underscores challenges in adapting its principles across diverse safety domains and contexts.</a:t>
                      </a:r>
                    </a:p>
                    <a:p>
                      <a:pPr lvl="0">
                        <a:buNone/>
                      </a:pPr>
                      <a:endParaRPr lang="en-US" sz="1400"/>
                    </a:p>
                  </a:txBody>
                  <a:tcPr marL="70707" marR="70707" marT="35353" marB="35353"/>
                </a:tc>
                <a:extLst>
                  <a:ext uri="{0D108BD9-81ED-4DB2-BD59-A6C34878D82A}">
                    <a16:rowId xmlns:a16="http://schemas.microsoft.com/office/drawing/2014/main" val="1470163896"/>
                  </a:ext>
                </a:extLst>
              </a:tr>
            </a:tbl>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3428" cy="10287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3E5B8860-1DD1-26A6-1684-15EB2CB226F6}"/>
              </a:ext>
            </a:extLst>
          </p:cNvPr>
          <p:cNvSpPr txBox="1"/>
          <p:nvPr/>
        </p:nvSpPr>
        <p:spPr>
          <a:xfrm>
            <a:off x="858739" y="357808"/>
            <a:ext cx="16527780" cy="2151623"/>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a:lnSpc>
                <a:spcPct val="90000"/>
              </a:lnSpc>
              <a:spcBef>
                <a:spcPct val="0"/>
              </a:spcBef>
              <a:spcAft>
                <a:spcPts val="600"/>
              </a:spcAft>
            </a:pPr>
            <a:r>
              <a:rPr lang="en-US" sz="8100" b="1">
                <a:latin typeface="+mj-lt"/>
                <a:ea typeface="+mj-ea"/>
                <a:cs typeface="+mj-cs"/>
              </a:rPr>
              <a:t>Research Questions</a:t>
            </a:r>
          </a:p>
        </p:txBody>
      </p:sp>
      <p:sp>
        <p:nvSpPr>
          <p:cNvPr id="18"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8739" y="2522316"/>
            <a:ext cx="16459200" cy="27432"/>
          </a:xfrm>
          <a:custGeom>
            <a:avLst/>
            <a:gdLst>
              <a:gd name="connsiteX0" fmla="*/ 0 w 16459200"/>
              <a:gd name="connsiteY0" fmla="*/ 0 h 27432"/>
              <a:gd name="connsiteX1" fmla="*/ 192024 w 16459200"/>
              <a:gd name="connsiteY1" fmla="*/ 0 h 27432"/>
              <a:gd name="connsiteX2" fmla="*/ 1042416 w 16459200"/>
              <a:gd name="connsiteY2" fmla="*/ 0 h 27432"/>
              <a:gd name="connsiteX3" fmla="*/ 1728216 w 16459200"/>
              <a:gd name="connsiteY3" fmla="*/ 0 h 27432"/>
              <a:gd name="connsiteX4" fmla="*/ 1920240 w 16459200"/>
              <a:gd name="connsiteY4" fmla="*/ 0 h 27432"/>
              <a:gd name="connsiteX5" fmla="*/ 2441448 w 16459200"/>
              <a:gd name="connsiteY5" fmla="*/ 0 h 27432"/>
              <a:gd name="connsiteX6" fmla="*/ 2798064 w 16459200"/>
              <a:gd name="connsiteY6" fmla="*/ 0 h 27432"/>
              <a:gd name="connsiteX7" fmla="*/ 3648456 w 16459200"/>
              <a:gd name="connsiteY7" fmla="*/ 0 h 27432"/>
              <a:gd name="connsiteX8" fmla="*/ 4005072 w 16459200"/>
              <a:gd name="connsiteY8" fmla="*/ 0 h 27432"/>
              <a:gd name="connsiteX9" fmla="*/ 5020056 w 16459200"/>
              <a:gd name="connsiteY9" fmla="*/ 0 h 27432"/>
              <a:gd name="connsiteX10" fmla="*/ 5212080 w 16459200"/>
              <a:gd name="connsiteY10" fmla="*/ 0 h 27432"/>
              <a:gd name="connsiteX11" fmla="*/ 5568696 w 16459200"/>
              <a:gd name="connsiteY11" fmla="*/ 0 h 27432"/>
              <a:gd name="connsiteX12" fmla="*/ 6089904 w 16459200"/>
              <a:gd name="connsiteY12" fmla="*/ 0 h 27432"/>
              <a:gd name="connsiteX13" fmla="*/ 6611112 w 16459200"/>
              <a:gd name="connsiteY13" fmla="*/ 0 h 27432"/>
              <a:gd name="connsiteX14" fmla="*/ 7461504 w 16459200"/>
              <a:gd name="connsiteY14" fmla="*/ 0 h 27432"/>
              <a:gd name="connsiteX15" fmla="*/ 8476488 w 16459200"/>
              <a:gd name="connsiteY15" fmla="*/ 0 h 27432"/>
              <a:gd name="connsiteX16" fmla="*/ 9326880 w 16459200"/>
              <a:gd name="connsiteY16" fmla="*/ 0 h 27432"/>
              <a:gd name="connsiteX17" fmla="*/ 9683496 w 16459200"/>
              <a:gd name="connsiteY17" fmla="*/ 0 h 27432"/>
              <a:gd name="connsiteX18" fmla="*/ 9875520 w 16459200"/>
              <a:gd name="connsiteY18" fmla="*/ 0 h 27432"/>
              <a:gd name="connsiteX19" fmla="*/ 10067544 w 16459200"/>
              <a:gd name="connsiteY19" fmla="*/ 0 h 27432"/>
              <a:gd name="connsiteX20" fmla="*/ 10424160 w 16459200"/>
              <a:gd name="connsiteY20" fmla="*/ 0 h 27432"/>
              <a:gd name="connsiteX21" fmla="*/ 10945368 w 16459200"/>
              <a:gd name="connsiteY21" fmla="*/ 0 h 27432"/>
              <a:gd name="connsiteX22" fmla="*/ 11795760 w 16459200"/>
              <a:gd name="connsiteY22" fmla="*/ 0 h 27432"/>
              <a:gd name="connsiteX23" fmla="*/ 12152376 w 16459200"/>
              <a:gd name="connsiteY23" fmla="*/ 0 h 27432"/>
              <a:gd name="connsiteX24" fmla="*/ 12838176 w 16459200"/>
              <a:gd name="connsiteY24" fmla="*/ 0 h 27432"/>
              <a:gd name="connsiteX25" fmla="*/ 13853160 w 16459200"/>
              <a:gd name="connsiteY25" fmla="*/ 0 h 27432"/>
              <a:gd name="connsiteX26" fmla="*/ 14209776 w 16459200"/>
              <a:gd name="connsiteY26" fmla="*/ 0 h 27432"/>
              <a:gd name="connsiteX27" fmla="*/ 14895576 w 16459200"/>
              <a:gd name="connsiteY27" fmla="*/ 0 h 27432"/>
              <a:gd name="connsiteX28" fmla="*/ 15581376 w 16459200"/>
              <a:gd name="connsiteY28" fmla="*/ 0 h 27432"/>
              <a:gd name="connsiteX29" fmla="*/ 15773400 w 16459200"/>
              <a:gd name="connsiteY29" fmla="*/ 0 h 27432"/>
              <a:gd name="connsiteX30" fmla="*/ 16459200 w 16459200"/>
              <a:gd name="connsiteY30" fmla="*/ 0 h 27432"/>
              <a:gd name="connsiteX31" fmla="*/ 16459200 w 16459200"/>
              <a:gd name="connsiteY31" fmla="*/ 27432 h 27432"/>
              <a:gd name="connsiteX32" fmla="*/ 15444216 w 16459200"/>
              <a:gd name="connsiteY32" fmla="*/ 27432 h 27432"/>
              <a:gd name="connsiteX33" fmla="*/ 15087600 w 16459200"/>
              <a:gd name="connsiteY33" fmla="*/ 27432 h 27432"/>
              <a:gd name="connsiteX34" fmla="*/ 14401800 w 16459200"/>
              <a:gd name="connsiteY34" fmla="*/ 27432 h 27432"/>
              <a:gd name="connsiteX35" fmla="*/ 13551408 w 16459200"/>
              <a:gd name="connsiteY35" fmla="*/ 27432 h 27432"/>
              <a:gd name="connsiteX36" fmla="*/ 13030200 w 16459200"/>
              <a:gd name="connsiteY36" fmla="*/ 27432 h 27432"/>
              <a:gd name="connsiteX37" fmla="*/ 12179808 w 16459200"/>
              <a:gd name="connsiteY37" fmla="*/ 27432 h 27432"/>
              <a:gd name="connsiteX38" fmla="*/ 11329416 w 16459200"/>
              <a:gd name="connsiteY38" fmla="*/ 27432 h 27432"/>
              <a:gd name="connsiteX39" fmla="*/ 10479024 w 16459200"/>
              <a:gd name="connsiteY39" fmla="*/ 27432 h 27432"/>
              <a:gd name="connsiteX40" fmla="*/ 9793224 w 16459200"/>
              <a:gd name="connsiteY40" fmla="*/ 27432 h 27432"/>
              <a:gd name="connsiteX41" fmla="*/ 9436608 w 16459200"/>
              <a:gd name="connsiteY41" fmla="*/ 27432 h 27432"/>
              <a:gd name="connsiteX42" fmla="*/ 9079992 w 16459200"/>
              <a:gd name="connsiteY42" fmla="*/ 27432 h 27432"/>
              <a:gd name="connsiteX43" fmla="*/ 8229600 w 16459200"/>
              <a:gd name="connsiteY43" fmla="*/ 27432 h 27432"/>
              <a:gd name="connsiteX44" fmla="*/ 7543800 w 16459200"/>
              <a:gd name="connsiteY44" fmla="*/ 27432 h 27432"/>
              <a:gd name="connsiteX45" fmla="*/ 7187184 w 16459200"/>
              <a:gd name="connsiteY45" fmla="*/ 27432 h 27432"/>
              <a:gd name="connsiteX46" fmla="*/ 6830568 w 16459200"/>
              <a:gd name="connsiteY46" fmla="*/ 27432 h 27432"/>
              <a:gd name="connsiteX47" fmla="*/ 6473952 w 16459200"/>
              <a:gd name="connsiteY47" fmla="*/ 27432 h 27432"/>
              <a:gd name="connsiteX48" fmla="*/ 5788152 w 16459200"/>
              <a:gd name="connsiteY48" fmla="*/ 27432 h 27432"/>
              <a:gd name="connsiteX49" fmla="*/ 5431536 w 16459200"/>
              <a:gd name="connsiteY49" fmla="*/ 27432 h 27432"/>
              <a:gd name="connsiteX50" fmla="*/ 4910328 w 16459200"/>
              <a:gd name="connsiteY50" fmla="*/ 27432 h 27432"/>
              <a:gd name="connsiteX51" fmla="*/ 4389120 w 16459200"/>
              <a:gd name="connsiteY51" fmla="*/ 27432 h 27432"/>
              <a:gd name="connsiteX52" fmla="*/ 3374136 w 16459200"/>
              <a:gd name="connsiteY52" fmla="*/ 27432 h 27432"/>
              <a:gd name="connsiteX53" fmla="*/ 2852928 w 16459200"/>
              <a:gd name="connsiteY53" fmla="*/ 27432 h 27432"/>
              <a:gd name="connsiteX54" fmla="*/ 2331720 w 16459200"/>
              <a:gd name="connsiteY54" fmla="*/ 27432 h 27432"/>
              <a:gd name="connsiteX55" fmla="*/ 1316736 w 16459200"/>
              <a:gd name="connsiteY55" fmla="*/ 27432 h 27432"/>
              <a:gd name="connsiteX56" fmla="*/ 1124712 w 16459200"/>
              <a:gd name="connsiteY56" fmla="*/ 27432 h 27432"/>
              <a:gd name="connsiteX57" fmla="*/ 0 w 16459200"/>
              <a:gd name="connsiteY57" fmla="*/ 27432 h 27432"/>
              <a:gd name="connsiteX58" fmla="*/ 0 w 16459200"/>
              <a:gd name="connsiteY58"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16459200" h="27432" fill="none" extrusionOk="0">
                <a:moveTo>
                  <a:pt x="0" y="0"/>
                </a:moveTo>
                <a:cubicBezTo>
                  <a:pt x="47956" y="-7424"/>
                  <a:pt x="130909" y="-3461"/>
                  <a:pt x="192024" y="0"/>
                </a:cubicBezTo>
                <a:cubicBezTo>
                  <a:pt x="253139" y="3461"/>
                  <a:pt x="713864" y="27473"/>
                  <a:pt x="1042416" y="0"/>
                </a:cubicBezTo>
                <a:cubicBezTo>
                  <a:pt x="1370968" y="-27473"/>
                  <a:pt x="1433592" y="6590"/>
                  <a:pt x="1728216" y="0"/>
                </a:cubicBezTo>
                <a:cubicBezTo>
                  <a:pt x="2022840" y="-6590"/>
                  <a:pt x="1862554" y="2847"/>
                  <a:pt x="1920240" y="0"/>
                </a:cubicBezTo>
                <a:cubicBezTo>
                  <a:pt x="1977926" y="-2847"/>
                  <a:pt x="2325911" y="-6884"/>
                  <a:pt x="2441448" y="0"/>
                </a:cubicBezTo>
                <a:cubicBezTo>
                  <a:pt x="2556985" y="6884"/>
                  <a:pt x="2631822" y="6977"/>
                  <a:pt x="2798064" y="0"/>
                </a:cubicBezTo>
                <a:cubicBezTo>
                  <a:pt x="2964306" y="-6977"/>
                  <a:pt x="3274078" y="-12213"/>
                  <a:pt x="3648456" y="0"/>
                </a:cubicBezTo>
                <a:cubicBezTo>
                  <a:pt x="4022834" y="12213"/>
                  <a:pt x="3857573" y="-925"/>
                  <a:pt x="4005072" y="0"/>
                </a:cubicBezTo>
                <a:cubicBezTo>
                  <a:pt x="4152571" y="925"/>
                  <a:pt x="4671117" y="36098"/>
                  <a:pt x="5020056" y="0"/>
                </a:cubicBezTo>
                <a:cubicBezTo>
                  <a:pt x="5368995" y="-36098"/>
                  <a:pt x="5129234" y="2763"/>
                  <a:pt x="5212080" y="0"/>
                </a:cubicBezTo>
                <a:cubicBezTo>
                  <a:pt x="5294926" y="-2763"/>
                  <a:pt x="5456351" y="-1340"/>
                  <a:pt x="5568696" y="0"/>
                </a:cubicBezTo>
                <a:cubicBezTo>
                  <a:pt x="5681041" y="1340"/>
                  <a:pt x="5957028" y="11791"/>
                  <a:pt x="6089904" y="0"/>
                </a:cubicBezTo>
                <a:cubicBezTo>
                  <a:pt x="6222780" y="-11791"/>
                  <a:pt x="6485557" y="8010"/>
                  <a:pt x="6611112" y="0"/>
                </a:cubicBezTo>
                <a:cubicBezTo>
                  <a:pt x="6736667" y="-8010"/>
                  <a:pt x="7207166" y="34517"/>
                  <a:pt x="7461504" y="0"/>
                </a:cubicBezTo>
                <a:cubicBezTo>
                  <a:pt x="7715842" y="-34517"/>
                  <a:pt x="7997652" y="4727"/>
                  <a:pt x="8476488" y="0"/>
                </a:cubicBezTo>
                <a:cubicBezTo>
                  <a:pt x="8955324" y="-4727"/>
                  <a:pt x="9009263" y="-31226"/>
                  <a:pt x="9326880" y="0"/>
                </a:cubicBezTo>
                <a:cubicBezTo>
                  <a:pt x="9644497" y="31226"/>
                  <a:pt x="9567141" y="-14781"/>
                  <a:pt x="9683496" y="0"/>
                </a:cubicBezTo>
                <a:cubicBezTo>
                  <a:pt x="9799851" y="14781"/>
                  <a:pt x="9804032" y="8468"/>
                  <a:pt x="9875520" y="0"/>
                </a:cubicBezTo>
                <a:cubicBezTo>
                  <a:pt x="9947008" y="-8468"/>
                  <a:pt x="9977677" y="-8510"/>
                  <a:pt x="10067544" y="0"/>
                </a:cubicBezTo>
                <a:cubicBezTo>
                  <a:pt x="10157411" y="8510"/>
                  <a:pt x="10259211" y="-4808"/>
                  <a:pt x="10424160" y="0"/>
                </a:cubicBezTo>
                <a:cubicBezTo>
                  <a:pt x="10589109" y="4808"/>
                  <a:pt x="10698874" y="12995"/>
                  <a:pt x="10945368" y="0"/>
                </a:cubicBezTo>
                <a:cubicBezTo>
                  <a:pt x="11191862" y="-12995"/>
                  <a:pt x="11497620" y="30979"/>
                  <a:pt x="11795760" y="0"/>
                </a:cubicBezTo>
                <a:cubicBezTo>
                  <a:pt x="12093900" y="-30979"/>
                  <a:pt x="12033359" y="17306"/>
                  <a:pt x="12152376" y="0"/>
                </a:cubicBezTo>
                <a:cubicBezTo>
                  <a:pt x="12271393" y="-17306"/>
                  <a:pt x="12698740" y="-6151"/>
                  <a:pt x="12838176" y="0"/>
                </a:cubicBezTo>
                <a:cubicBezTo>
                  <a:pt x="12977612" y="6151"/>
                  <a:pt x="13351157" y="-21667"/>
                  <a:pt x="13853160" y="0"/>
                </a:cubicBezTo>
                <a:cubicBezTo>
                  <a:pt x="14355163" y="21667"/>
                  <a:pt x="14035345" y="-172"/>
                  <a:pt x="14209776" y="0"/>
                </a:cubicBezTo>
                <a:cubicBezTo>
                  <a:pt x="14384207" y="172"/>
                  <a:pt x="14629222" y="-31393"/>
                  <a:pt x="14895576" y="0"/>
                </a:cubicBezTo>
                <a:cubicBezTo>
                  <a:pt x="15161930" y="31393"/>
                  <a:pt x="15418721" y="3319"/>
                  <a:pt x="15581376" y="0"/>
                </a:cubicBezTo>
                <a:cubicBezTo>
                  <a:pt x="15744031" y="-3319"/>
                  <a:pt x="15695632" y="-9543"/>
                  <a:pt x="15773400" y="0"/>
                </a:cubicBezTo>
                <a:cubicBezTo>
                  <a:pt x="15851168" y="9543"/>
                  <a:pt x="16150974" y="-26032"/>
                  <a:pt x="16459200" y="0"/>
                </a:cubicBezTo>
                <a:cubicBezTo>
                  <a:pt x="16459222" y="9322"/>
                  <a:pt x="16459920" y="14106"/>
                  <a:pt x="16459200" y="27432"/>
                </a:cubicBezTo>
                <a:cubicBezTo>
                  <a:pt x="16249330" y="65783"/>
                  <a:pt x="15931504" y="34569"/>
                  <a:pt x="15444216" y="27432"/>
                </a:cubicBezTo>
                <a:cubicBezTo>
                  <a:pt x="14956928" y="20295"/>
                  <a:pt x="15245263" y="43793"/>
                  <a:pt x="15087600" y="27432"/>
                </a:cubicBezTo>
                <a:cubicBezTo>
                  <a:pt x="14929937" y="11071"/>
                  <a:pt x="14595147" y="61679"/>
                  <a:pt x="14401800" y="27432"/>
                </a:cubicBezTo>
                <a:cubicBezTo>
                  <a:pt x="14208453" y="-6815"/>
                  <a:pt x="13937267" y="-2756"/>
                  <a:pt x="13551408" y="27432"/>
                </a:cubicBezTo>
                <a:cubicBezTo>
                  <a:pt x="13165549" y="57620"/>
                  <a:pt x="13244142" y="31152"/>
                  <a:pt x="13030200" y="27432"/>
                </a:cubicBezTo>
                <a:cubicBezTo>
                  <a:pt x="12816258" y="23712"/>
                  <a:pt x="12596900" y="37491"/>
                  <a:pt x="12179808" y="27432"/>
                </a:cubicBezTo>
                <a:cubicBezTo>
                  <a:pt x="11762716" y="17373"/>
                  <a:pt x="11577023" y="27593"/>
                  <a:pt x="11329416" y="27432"/>
                </a:cubicBezTo>
                <a:cubicBezTo>
                  <a:pt x="11081809" y="27271"/>
                  <a:pt x="10723385" y="19623"/>
                  <a:pt x="10479024" y="27432"/>
                </a:cubicBezTo>
                <a:cubicBezTo>
                  <a:pt x="10234663" y="35241"/>
                  <a:pt x="9989517" y="31460"/>
                  <a:pt x="9793224" y="27432"/>
                </a:cubicBezTo>
                <a:cubicBezTo>
                  <a:pt x="9596931" y="23404"/>
                  <a:pt x="9533524" y="22036"/>
                  <a:pt x="9436608" y="27432"/>
                </a:cubicBezTo>
                <a:cubicBezTo>
                  <a:pt x="9339692" y="32828"/>
                  <a:pt x="9173466" y="18472"/>
                  <a:pt x="9079992" y="27432"/>
                </a:cubicBezTo>
                <a:cubicBezTo>
                  <a:pt x="8986518" y="36392"/>
                  <a:pt x="8593794" y="42926"/>
                  <a:pt x="8229600" y="27432"/>
                </a:cubicBezTo>
                <a:cubicBezTo>
                  <a:pt x="7865406" y="11938"/>
                  <a:pt x="7848302" y="3496"/>
                  <a:pt x="7543800" y="27432"/>
                </a:cubicBezTo>
                <a:cubicBezTo>
                  <a:pt x="7239298" y="51368"/>
                  <a:pt x="7267744" y="29308"/>
                  <a:pt x="7187184" y="27432"/>
                </a:cubicBezTo>
                <a:cubicBezTo>
                  <a:pt x="7106624" y="25556"/>
                  <a:pt x="6904393" y="10681"/>
                  <a:pt x="6830568" y="27432"/>
                </a:cubicBezTo>
                <a:cubicBezTo>
                  <a:pt x="6756743" y="44183"/>
                  <a:pt x="6651191" y="39884"/>
                  <a:pt x="6473952" y="27432"/>
                </a:cubicBezTo>
                <a:cubicBezTo>
                  <a:pt x="6296713" y="14980"/>
                  <a:pt x="6119980" y="24308"/>
                  <a:pt x="5788152" y="27432"/>
                </a:cubicBezTo>
                <a:cubicBezTo>
                  <a:pt x="5456324" y="30556"/>
                  <a:pt x="5529306" y="26210"/>
                  <a:pt x="5431536" y="27432"/>
                </a:cubicBezTo>
                <a:cubicBezTo>
                  <a:pt x="5333766" y="28654"/>
                  <a:pt x="5016672" y="6571"/>
                  <a:pt x="4910328" y="27432"/>
                </a:cubicBezTo>
                <a:cubicBezTo>
                  <a:pt x="4803984" y="48293"/>
                  <a:pt x="4553431" y="43362"/>
                  <a:pt x="4389120" y="27432"/>
                </a:cubicBezTo>
                <a:cubicBezTo>
                  <a:pt x="4224809" y="11502"/>
                  <a:pt x="3616062" y="38135"/>
                  <a:pt x="3374136" y="27432"/>
                </a:cubicBezTo>
                <a:cubicBezTo>
                  <a:pt x="3132210" y="16729"/>
                  <a:pt x="3042843" y="45542"/>
                  <a:pt x="2852928" y="27432"/>
                </a:cubicBezTo>
                <a:cubicBezTo>
                  <a:pt x="2663013" y="9322"/>
                  <a:pt x="2455267" y="47011"/>
                  <a:pt x="2331720" y="27432"/>
                </a:cubicBezTo>
                <a:cubicBezTo>
                  <a:pt x="2208173" y="7853"/>
                  <a:pt x="1589346" y="70708"/>
                  <a:pt x="1316736" y="27432"/>
                </a:cubicBezTo>
                <a:cubicBezTo>
                  <a:pt x="1044126" y="-15844"/>
                  <a:pt x="1186720" y="35239"/>
                  <a:pt x="1124712" y="27432"/>
                </a:cubicBezTo>
                <a:cubicBezTo>
                  <a:pt x="1062704" y="19625"/>
                  <a:pt x="503031" y="33212"/>
                  <a:pt x="0" y="27432"/>
                </a:cubicBezTo>
                <a:cubicBezTo>
                  <a:pt x="-1295" y="16310"/>
                  <a:pt x="-432" y="13385"/>
                  <a:pt x="0" y="0"/>
                </a:cubicBezTo>
                <a:close/>
              </a:path>
              <a:path w="16459200" h="27432" stroke="0" extrusionOk="0">
                <a:moveTo>
                  <a:pt x="0" y="0"/>
                </a:moveTo>
                <a:cubicBezTo>
                  <a:pt x="169209" y="4271"/>
                  <a:pt x="248605" y="9913"/>
                  <a:pt x="356616" y="0"/>
                </a:cubicBezTo>
                <a:cubicBezTo>
                  <a:pt x="464627" y="-9913"/>
                  <a:pt x="484749" y="7422"/>
                  <a:pt x="548640" y="0"/>
                </a:cubicBezTo>
                <a:cubicBezTo>
                  <a:pt x="612531" y="-7422"/>
                  <a:pt x="809859" y="-22"/>
                  <a:pt x="905256" y="0"/>
                </a:cubicBezTo>
                <a:cubicBezTo>
                  <a:pt x="1000653" y="22"/>
                  <a:pt x="1309175" y="26161"/>
                  <a:pt x="1591056" y="0"/>
                </a:cubicBezTo>
                <a:cubicBezTo>
                  <a:pt x="1872937" y="-26161"/>
                  <a:pt x="2030413" y="-34546"/>
                  <a:pt x="2441448" y="0"/>
                </a:cubicBezTo>
                <a:cubicBezTo>
                  <a:pt x="2852483" y="34546"/>
                  <a:pt x="3014836" y="32798"/>
                  <a:pt x="3456432" y="0"/>
                </a:cubicBezTo>
                <a:cubicBezTo>
                  <a:pt x="3898028" y="-32798"/>
                  <a:pt x="4190634" y="34192"/>
                  <a:pt x="4471416" y="0"/>
                </a:cubicBezTo>
                <a:cubicBezTo>
                  <a:pt x="4752198" y="-34192"/>
                  <a:pt x="4816290" y="10056"/>
                  <a:pt x="4992624" y="0"/>
                </a:cubicBezTo>
                <a:cubicBezTo>
                  <a:pt x="5168958" y="-10056"/>
                  <a:pt x="5425571" y="37166"/>
                  <a:pt x="5843016" y="0"/>
                </a:cubicBezTo>
                <a:cubicBezTo>
                  <a:pt x="6260461" y="-37166"/>
                  <a:pt x="6243365" y="-11909"/>
                  <a:pt x="6528816" y="0"/>
                </a:cubicBezTo>
                <a:cubicBezTo>
                  <a:pt x="6814267" y="11909"/>
                  <a:pt x="6865850" y="-3059"/>
                  <a:pt x="7050024" y="0"/>
                </a:cubicBezTo>
                <a:cubicBezTo>
                  <a:pt x="7234198" y="3059"/>
                  <a:pt x="7529059" y="-29032"/>
                  <a:pt x="7900416" y="0"/>
                </a:cubicBezTo>
                <a:cubicBezTo>
                  <a:pt x="8271773" y="29032"/>
                  <a:pt x="8040284" y="2293"/>
                  <a:pt x="8092440" y="0"/>
                </a:cubicBezTo>
                <a:cubicBezTo>
                  <a:pt x="8144596" y="-2293"/>
                  <a:pt x="8377772" y="18969"/>
                  <a:pt x="8613648" y="0"/>
                </a:cubicBezTo>
                <a:cubicBezTo>
                  <a:pt x="8849524" y="-18969"/>
                  <a:pt x="9039253" y="20479"/>
                  <a:pt x="9299448" y="0"/>
                </a:cubicBezTo>
                <a:cubicBezTo>
                  <a:pt x="9559643" y="-20479"/>
                  <a:pt x="9864452" y="14915"/>
                  <a:pt x="10149840" y="0"/>
                </a:cubicBezTo>
                <a:cubicBezTo>
                  <a:pt x="10435228" y="-14915"/>
                  <a:pt x="10504375" y="14787"/>
                  <a:pt x="10835640" y="0"/>
                </a:cubicBezTo>
                <a:cubicBezTo>
                  <a:pt x="11166905" y="-14787"/>
                  <a:pt x="11598715" y="31089"/>
                  <a:pt x="11850624" y="0"/>
                </a:cubicBezTo>
                <a:cubicBezTo>
                  <a:pt x="12102533" y="-31089"/>
                  <a:pt x="11992592" y="4447"/>
                  <a:pt x="12042648" y="0"/>
                </a:cubicBezTo>
                <a:cubicBezTo>
                  <a:pt x="12092704" y="-4447"/>
                  <a:pt x="12426578" y="2532"/>
                  <a:pt x="12728448" y="0"/>
                </a:cubicBezTo>
                <a:cubicBezTo>
                  <a:pt x="13030318" y="-2532"/>
                  <a:pt x="12877528" y="-7149"/>
                  <a:pt x="12920472" y="0"/>
                </a:cubicBezTo>
                <a:cubicBezTo>
                  <a:pt x="12963416" y="7149"/>
                  <a:pt x="13485109" y="-36483"/>
                  <a:pt x="13935456" y="0"/>
                </a:cubicBezTo>
                <a:cubicBezTo>
                  <a:pt x="14385803" y="36483"/>
                  <a:pt x="14219125" y="12279"/>
                  <a:pt x="14292072" y="0"/>
                </a:cubicBezTo>
                <a:cubicBezTo>
                  <a:pt x="14365019" y="-12279"/>
                  <a:pt x="14443877" y="8821"/>
                  <a:pt x="14484096" y="0"/>
                </a:cubicBezTo>
                <a:cubicBezTo>
                  <a:pt x="14524315" y="-8821"/>
                  <a:pt x="14905426" y="-30068"/>
                  <a:pt x="15169896" y="0"/>
                </a:cubicBezTo>
                <a:cubicBezTo>
                  <a:pt x="15434366" y="30068"/>
                  <a:pt x="15424434" y="12479"/>
                  <a:pt x="15526512" y="0"/>
                </a:cubicBezTo>
                <a:cubicBezTo>
                  <a:pt x="15628590" y="-12479"/>
                  <a:pt x="16062010" y="-12069"/>
                  <a:pt x="16459200" y="0"/>
                </a:cubicBezTo>
                <a:cubicBezTo>
                  <a:pt x="16459049" y="7706"/>
                  <a:pt x="16460087" y="13931"/>
                  <a:pt x="16459200" y="27432"/>
                </a:cubicBezTo>
                <a:cubicBezTo>
                  <a:pt x="16315339" y="20935"/>
                  <a:pt x="16231909" y="42819"/>
                  <a:pt x="16102584" y="27432"/>
                </a:cubicBezTo>
                <a:cubicBezTo>
                  <a:pt x="15973259" y="12045"/>
                  <a:pt x="15580560" y="51242"/>
                  <a:pt x="15416784" y="27432"/>
                </a:cubicBezTo>
                <a:cubicBezTo>
                  <a:pt x="15253008" y="3622"/>
                  <a:pt x="15181626" y="26334"/>
                  <a:pt x="15060168" y="27432"/>
                </a:cubicBezTo>
                <a:cubicBezTo>
                  <a:pt x="14938710" y="28530"/>
                  <a:pt x="14400846" y="21299"/>
                  <a:pt x="14209776" y="27432"/>
                </a:cubicBezTo>
                <a:cubicBezTo>
                  <a:pt x="14018706" y="33565"/>
                  <a:pt x="13805385" y="48505"/>
                  <a:pt x="13688568" y="27432"/>
                </a:cubicBezTo>
                <a:cubicBezTo>
                  <a:pt x="13571751" y="6359"/>
                  <a:pt x="13472548" y="26552"/>
                  <a:pt x="13331952" y="27432"/>
                </a:cubicBezTo>
                <a:cubicBezTo>
                  <a:pt x="13191356" y="28312"/>
                  <a:pt x="13234055" y="20883"/>
                  <a:pt x="13139928" y="27432"/>
                </a:cubicBezTo>
                <a:cubicBezTo>
                  <a:pt x="13045801" y="33981"/>
                  <a:pt x="12707747" y="18669"/>
                  <a:pt x="12454128" y="27432"/>
                </a:cubicBezTo>
                <a:cubicBezTo>
                  <a:pt x="12200509" y="36195"/>
                  <a:pt x="11974339" y="1821"/>
                  <a:pt x="11603736" y="27432"/>
                </a:cubicBezTo>
                <a:cubicBezTo>
                  <a:pt x="11233133" y="53043"/>
                  <a:pt x="11202281" y="15642"/>
                  <a:pt x="10917936" y="27432"/>
                </a:cubicBezTo>
                <a:cubicBezTo>
                  <a:pt x="10633591" y="39222"/>
                  <a:pt x="10351188" y="-7651"/>
                  <a:pt x="9902952" y="27432"/>
                </a:cubicBezTo>
                <a:cubicBezTo>
                  <a:pt x="9454716" y="62515"/>
                  <a:pt x="9540812" y="35851"/>
                  <a:pt x="9381744" y="27432"/>
                </a:cubicBezTo>
                <a:cubicBezTo>
                  <a:pt x="9222676" y="19013"/>
                  <a:pt x="9279274" y="24639"/>
                  <a:pt x="9189720" y="27432"/>
                </a:cubicBezTo>
                <a:cubicBezTo>
                  <a:pt x="9100166" y="30225"/>
                  <a:pt x="9040114" y="24993"/>
                  <a:pt x="8997696" y="27432"/>
                </a:cubicBezTo>
                <a:cubicBezTo>
                  <a:pt x="8955278" y="29871"/>
                  <a:pt x="8568270" y="-9750"/>
                  <a:pt x="8147304" y="27432"/>
                </a:cubicBezTo>
                <a:cubicBezTo>
                  <a:pt x="7726338" y="64614"/>
                  <a:pt x="7756575" y="58097"/>
                  <a:pt x="7461504" y="27432"/>
                </a:cubicBezTo>
                <a:cubicBezTo>
                  <a:pt x="7166433" y="-3233"/>
                  <a:pt x="6691777" y="23003"/>
                  <a:pt x="6446520" y="27432"/>
                </a:cubicBezTo>
                <a:cubicBezTo>
                  <a:pt x="6201263" y="31861"/>
                  <a:pt x="6055564" y="5822"/>
                  <a:pt x="5760720" y="27432"/>
                </a:cubicBezTo>
                <a:cubicBezTo>
                  <a:pt x="5465876" y="49042"/>
                  <a:pt x="5182562" y="-15037"/>
                  <a:pt x="4910328" y="27432"/>
                </a:cubicBezTo>
                <a:cubicBezTo>
                  <a:pt x="4638094" y="69901"/>
                  <a:pt x="4524349" y="1902"/>
                  <a:pt x="4224528" y="27432"/>
                </a:cubicBezTo>
                <a:cubicBezTo>
                  <a:pt x="3924707" y="52962"/>
                  <a:pt x="3780041" y="5974"/>
                  <a:pt x="3538728" y="27432"/>
                </a:cubicBezTo>
                <a:cubicBezTo>
                  <a:pt x="3297415" y="48890"/>
                  <a:pt x="3195183" y="15951"/>
                  <a:pt x="3017520" y="27432"/>
                </a:cubicBezTo>
                <a:cubicBezTo>
                  <a:pt x="2839857" y="38913"/>
                  <a:pt x="2369331" y="20768"/>
                  <a:pt x="2167128" y="27432"/>
                </a:cubicBezTo>
                <a:cubicBezTo>
                  <a:pt x="1964925" y="34096"/>
                  <a:pt x="1784521" y="20363"/>
                  <a:pt x="1481328" y="27432"/>
                </a:cubicBezTo>
                <a:cubicBezTo>
                  <a:pt x="1178135" y="34501"/>
                  <a:pt x="971590" y="55923"/>
                  <a:pt x="630936" y="27432"/>
                </a:cubicBezTo>
                <a:cubicBezTo>
                  <a:pt x="290282" y="-1059"/>
                  <a:pt x="133182" y="8818"/>
                  <a:pt x="0" y="27432"/>
                </a:cubicBezTo>
                <a:cubicBezTo>
                  <a:pt x="-1246" y="21545"/>
                  <a:pt x="-1312" y="12780"/>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7">
            <a:extLst>
              <a:ext uri="{FF2B5EF4-FFF2-40B4-BE49-F238E27FC236}">
                <a16:creationId xmlns:a16="http://schemas.microsoft.com/office/drawing/2014/main" id="{D13677A4-7232-A00A-1DE2-C4BF7C1018C2}"/>
              </a:ext>
            </a:extLst>
          </p:cNvPr>
          <p:cNvSpPr>
            <a:spLocks noGrp="1"/>
          </p:cNvSpPr>
          <p:nvPr>
            <p:ph idx="1"/>
          </p:nvPr>
        </p:nvSpPr>
        <p:spPr>
          <a:xfrm>
            <a:off x="858739" y="3106974"/>
            <a:ext cx="10070328" cy="6178758"/>
          </a:xfrm>
        </p:spPr>
        <p:txBody>
          <a:bodyPr vert="horz" lIns="91440" tIns="45720" rIns="91440" bIns="45720" rtlCol="0" anchor="t">
            <a:normAutofit/>
          </a:bodyPr>
          <a:lstStyle/>
          <a:p>
            <a:pPr marL="0" indent="0">
              <a:lnSpc>
                <a:spcPct val="90000"/>
              </a:lnSpc>
              <a:spcBef>
                <a:spcPts val="20"/>
              </a:spcBef>
              <a:buNone/>
            </a:pPr>
            <a:r>
              <a:rPr lang="en-US" sz="2800"/>
              <a:t>1. What is the relationship between speed limits and crash types?</a:t>
            </a:r>
            <a:endParaRPr lang="en-US"/>
          </a:p>
          <a:p>
            <a:pPr marL="0" indent="0">
              <a:lnSpc>
                <a:spcPct val="90000"/>
              </a:lnSpc>
              <a:spcBef>
                <a:spcPts val="20"/>
              </a:spcBef>
              <a:buNone/>
            </a:pPr>
            <a:endParaRPr lang="en-US" sz="2800">
              <a:ea typeface="Calibri"/>
              <a:cs typeface="Calibri"/>
            </a:endParaRPr>
          </a:p>
          <a:p>
            <a:pPr marL="0" indent="0">
              <a:lnSpc>
                <a:spcPct val="90000"/>
              </a:lnSpc>
              <a:spcBef>
                <a:spcPts val="20"/>
              </a:spcBef>
              <a:buNone/>
            </a:pPr>
            <a:r>
              <a:rPr lang="en-US" sz="2800"/>
              <a:t>2.a. How effective are traffic signals in reducing crashes compared to other control devices?</a:t>
            </a:r>
            <a:endParaRPr lang="en-US" sz="2800">
              <a:ea typeface="Calibri"/>
              <a:cs typeface="Calibri"/>
            </a:endParaRPr>
          </a:p>
          <a:p>
            <a:pPr marL="0" indent="0">
              <a:lnSpc>
                <a:spcPct val="90000"/>
              </a:lnSpc>
              <a:spcBef>
                <a:spcPts val="20"/>
              </a:spcBef>
              <a:buNone/>
            </a:pPr>
            <a:endParaRPr lang="en-US" sz="2800">
              <a:ea typeface="Calibri"/>
              <a:cs typeface="Calibri"/>
            </a:endParaRPr>
          </a:p>
          <a:p>
            <a:pPr marL="0" indent="0">
              <a:lnSpc>
                <a:spcPct val="90000"/>
              </a:lnSpc>
              <a:spcBef>
                <a:spcPts val="20"/>
              </a:spcBef>
              <a:buNone/>
            </a:pPr>
            <a:r>
              <a:rPr lang="en-US" sz="2800"/>
              <a:t>   b. How does a traffic control device affect the chances of rear-end collisions?</a:t>
            </a:r>
            <a:endParaRPr lang="en-US" sz="2800">
              <a:ea typeface="Calibri"/>
              <a:cs typeface="Calibri"/>
            </a:endParaRPr>
          </a:p>
          <a:p>
            <a:pPr marL="0" indent="0">
              <a:lnSpc>
                <a:spcPct val="90000"/>
              </a:lnSpc>
              <a:spcBef>
                <a:spcPts val="20"/>
              </a:spcBef>
              <a:buNone/>
            </a:pPr>
            <a:endParaRPr lang="en-US" sz="2800">
              <a:ea typeface="Calibri"/>
              <a:cs typeface="Calibri"/>
            </a:endParaRPr>
          </a:p>
          <a:p>
            <a:pPr marL="0" indent="0">
              <a:lnSpc>
                <a:spcPct val="90000"/>
              </a:lnSpc>
              <a:spcBef>
                <a:spcPts val="20"/>
              </a:spcBef>
              <a:buNone/>
            </a:pPr>
            <a:r>
              <a:rPr lang="en-US" sz="2800"/>
              <a:t>3. How do crash severity and contributory causes vary by time and day of the week?</a:t>
            </a:r>
            <a:endParaRPr lang="en-US" sz="2800">
              <a:ea typeface="Calibri"/>
              <a:cs typeface="Calibri"/>
            </a:endParaRPr>
          </a:p>
          <a:p>
            <a:pPr marL="0" indent="0">
              <a:lnSpc>
                <a:spcPct val="90000"/>
              </a:lnSpc>
              <a:spcBef>
                <a:spcPts val="20"/>
              </a:spcBef>
              <a:buNone/>
            </a:pPr>
            <a:endParaRPr lang="en-US" sz="2800">
              <a:ea typeface="Calibri"/>
              <a:cs typeface="Calibri"/>
            </a:endParaRPr>
          </a:p>
          <a:p>
            <a:pPr marL="0" indent="0">
              <a:lnSpc>
                <a:spcPct val="90000"/>
              </a:lnSpc>
              <a:spcBef>
                <a:spcPts val="20"/>
              </a:spcBef>
              <a:buNone/>
            </a:pPr>
            <a:r>
              <a:rPr lang="en-US" sz="2800"/>
              <a:t>4. Effects of Weather on Motor Vehicle Accidents: How do weather characteristics affect crash rates and severity?</a:t>
            </a:r>
            <a:endParaRPr lang="en-US" sz="2800">
              <a:ea typeface="Calibri"/>
              <a:cs typeface="Calibri"/>
            </a:endParaRPr>
          </a:p>
          <a:p>
            <a:pPr marL="0" indent="0">
              <a:lnSpc>
                <a:spcPct val="90000"/>
              </a:lnSpc>
              <a:buNone/>
            </a:pPr>
            <a:br>
              <a:rPr lang="en-US" sz="2800"/>
            </a:br>
            <a:endParaRPr lang="en-US" sz="2800">
              <a:ea typeface="Calibri"/>
              <a:cs typeface="Calibri"/>
            </a:endParaRPr>
          </a:p>
        </p:txBody>
      </p:sp>
      <p:pic>
        <p:nvPicPr>
          <p:cNvPr id="4" name="Content Placeholder 3" descr="A person standing in front of a large blackboard with a question mark&#10;&#10;Description automatically generated">
            <a:extLst>
              <a:ext uri="{FF2B5EF4-FFF2-40B4-BE49-F238E27FC236}">
                <a16:creationId xmlns:a16="http://schemas.microsoft.com/office/drawing/2014/main" id="{D5D190A0-594B-6EB9-2B95-26C79DB01CD1}"/>
              </a:ext>
            </a:extLst>
          </p:cNvPr>
          <p:cNvPicPr>
            <a:picLocks noChangeAspect="1"/>
          </p:cNvPicPr>
          <p:nvPr/>
        </p:nvPicPr>
        <p:blipFill>
          <a:blip r:embed="rId2"/>
          <a:srcRect l="3795" r="1" b="1"/>
          <a:stretch/>
        </p:blipFill>
        <p:spPr>
          <a:xfrm>
            <a:off x="11513487" y="3140964"/>
            <a:ext cx="5911596" cy="6144768"/>
          </a:xfrm>
          <a:prstGeom prst="rect">
            <a:avLst/>
          </a:prstGeom>
        </p:spPr>
      </p:pic>
    </p:spTree>
    <p:extLst>
      <p:ext uri="{BB962C8B-B14F-4D97-AF65-F5344CB8AC3E}">
        <p14:creationId xmlns:p14="http://schemas.microsoft.com/office/powerpoint/2010/main" val="24457924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E76D96DC-782A-957D-0F4A-FC3E2069AA86}"/>
              </a:ext>
              <a:ext uri="{C183D7F6-B498-43B3-948B-1728B52AA6E4}">
                <adec:decorative xmlns:adec="http://schemas.microsoft.com/office/drawing/2017/decorative" val="1"/>
              </a:ext>
            </a:extLst>
          </p:cNvPr>
          <p:cNvPicPr>
            <a:picLocks noChangeAspect="1"/>
          </p:cNvPicPr>
          <p:nvPr/>
        </p:nvPicPr>
        <p:blipFill>
          <a:blip r:embed="rId2">
            <a:alphaModFix amt="35000"/>
            <a:extLst>
              <a:ext uri="{28A0092B-C50C-407E-A947-70E740481C1C}">
                <a14:useLocalDpi xmlns:a14="http://schemas.microsoft.com/office/drawing/2010/main" val="0"/>
              </a:ext>
            </a:extLst>
          </a:blip>
          <a:srcRect t="31910" b="11840"/>
          <a:stretch/>
        </p:blipFill>
        <p:spPr>
          <a:xfrm>
            <a:off x="20" y="0"/>
            <a:ext cx="18287980" cy="10286999"/>
          </a:xfrm>
          <a:prstGeom prst="rect">
            <a:avLst/>
          </a:prstGeom>
          <a:noFill/>
          <a:effectLst>
            <a:outerShdw blurRad="50800" dist="50800" dir="2700000" algn="tl" rotWithShape="0">
              <a:prstClr val="black">
                <a:alpha val="40000"/>
              </a:prstClr>
            </a:outerShdw>
          </a:effectLst>
        </p:spPr>
      </p:pic>
      <p:cxnSp>
        <p:nvCxnSpPr>
          <p:cNvPr id="27" name="Straight Connector 26">
            <a:extLst>
              <a:ext uri="{FF2B5EF4-FFF2-40B4-BE49-F238E27FC236}">
                <a16:creationId xmlns:a16="http://schemas.microsoft.com/office/drawing/2014/main" id="{96A8629B-8289-498B-939B-1CA0C106182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819348" y="3429000"/>
            <a:ext cx="0" cy="3429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8396EF50-7EE4-6DF6-9ABC-A80CA966A743}"/>
              </a:ext>
            </a:extLst>
          </p:cNvPr>
          <p:cNvSpPr txBox="1"/>
          <p:nvPr/>
        </p:nvSpPr>
        <p:spPr>
          <a:xfrm>
            <a:off x="11301961" y="2705099"/>
            <a:ext cx="5790003" cy="5983107"/>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sz="3600">
                <a:solidFill>
                  <a:srgbClr val="FFFFFF"/>
                </a:solidFill>
              </a:rPr>
              <a:t>Quantitative Analysis: Focused on descriptive and inferential methods to evaluate crash patterns and safety measure efficacy.</a:t>
            </a:r>
          </a:p>
          <a:p>
            <a:pPr indent="-228600">
              <a:lnSpc>
                <a:spcPct val="90000"/>
              </a:lnSpc>
              <a:spcAft>
                <a:spcPts val="600"/>
              </a:spcAft>
              <a:buFont typeface="Arial" panose="020B0604020202020204" pitchFamily="34" charset="0"/>
              <a:buChar char="•"/>
            </a:pPr>
            <a:r>
              <a:rPr lang="en-US" sz="3600">
                <a:solidFill>
                  <a:srgbClr val="FFFFFF"/>
                </a:solidFill>
              </a:rPr>
              <a:t>Data Source: Chicago Police Department’s E-Crash system-a comprehensive repository with over 880,000 records since 2017. </a:t>
            </a:r>
          </a:p>
        </p:txBody>
      </p:sp>
      <p:sp>
        <p:nvSpPr>
          <p:cNvPr id="19" name="TextBox 18">
            <a:extLst>
              <a:ext uri="{FF2B5EF4-FFF2-40B4-BE49-F238E27FC236}">
                <a16:creationId xmlns:a16="http://schemas.microsoft.com/office/drawing/2014/main" id="{CF486672-57E0-A6E8-A58D-024F8297CC78}"/>
              </a:ext>
            </a:extLst>
          </p:cNvPr>
          <p:cNvSpPr txBox="1"/>
          <p:nvPr/>
        </p:nvSpPr>
        <p:spPr>
          <a:xfrm>
            <a:off x="1793886" y="3143562"/>
            <a:ext cx="7543793" cy="5170646"/>
          </a:xfrm>
          <a:prstGeom prst="rect">
            <a:avLst/>
          </a:prstGeom>
          <a:noFill/>
        </p:spPr>
        <p:txBody>
          <a:bodyPr wrap="square" lIns="91440" tIns="45720" rIns="91440" bIns="45720" rtlCol="0" anchor="t">
            <a:spAutoFit/>
          </a:bodyPr>
          <a:lstStyle/>
          <a:p>
            <a:pPr marL="228600" indent="-228600">
              <a:buFont typeface=""/>
              <a:buAutoNum type="arabicPeriod"/>
            </a:pPr>
            <a:r>
              <a:rPr lang="en-US" sz="3000">
                <a:solidFill>
                  <a:srgbClr val="FFFFFF"/>
                </a:solidFill>
              </a:rPr>
              <a:t>Preprocessing:</a:t>
            </a:r>
          </a:p>
          <a:p>
            <a:pPr marL="228600" lvl="1" indent="-228600">
              <a:buFont typeface=""/>
              <a:buChar char="•"/>
            </a:pPr>
            <a:r>
              <a:rPr lang="en-US" sz="3000">
                <a:solidFill>
                  <a:srgbClr val="FFFFFF"/>
                </a:solidFill>
              </a:rPr>
              <a:t>Addressing 9M+ missing data points.</a:t>
            </a:r>
            <a:endParaRPr lang="en-US" sz="3000">
              <a:solidFill>
                <a:srgbClr val="FFFFFF"/>
              </a:solidFill>
              <a:ea typeface="Calibri"/>
              <a:cs typeface="Calibri"/>
            </a:endParaRPr>
          </a:p>
          <a:p>
            <a:pPr marL="228600" lvl="1" indent="-228600">
              <a:buFont typeface=""/>
              <a:buChar char="•"/>
            </a:pPr>
            <a:r>
              <a:rPr lang="en-US" sz="3000">
                <a:solidFill>
                  <a:srgbClr val="FFFFFF"/>
                </a:solidFill>
              </a:rPr>
              <a:t>Feature engineering for temporal and spatial insights.</a:t>
            </a:r>
            <a:endParaRPr lang="en-US" sz="3000">
              <a:solidFill>
                <a:srgbClr val="FFFFFF"/>
              </a:solidFill>
              <a:ea typeface="Calibri"/>
              <a:cs typeface="Calibri"/>
            </a:endParaRPr>
          </a:p>
          <a:p>
            <a:pPr marL="228600" indent="-228600">
              <a:buFont typeface=""/>
              <a:buAutoNum type="arabicPeriod"/>
            </a:pPr>
            <a:r>
              <a:rPr lang="en-US" sz="3000">
                <a:solidFill>
                  <a:srgbClr val="FFFFFF"/>
                </a:solidFill>
              </a:rPr>
              <a:t>Visualizations:</a:t>
            </a:r>
            <a:endParaRPr lang="en-US" sz="3000">
              <a:solidFill>
                <a:srgbClr val="FFFFFF"/>
              </a:solidFill>
              <a:ea typeface="Calibri"/>
              <a:cs typeface="Calibri"/>
            </a:endParaRPr>
          </a:p>
          <a:p>
            <a:pPr marL="228600" lvl="1" indent="-228600">
              <a:buFont typeface=""/>
              <a:buChar char="•"/>
            </a:pPr>
            <a:r>
              <a:rPr lang="en-US" sz="3000">
                <a:solidFill>
                  <a:srgbClr val="FFFFFF"/>
                </a:solidFill>
              </a:rPr>
              <a:t>Boxplots, scatterplots, and heatmaps to detect trends and outliers.</a:t>
            </a:r>
            <a:endParaRPr lang="en-US" sz="3000">
              <a:solidFill>
                <a:srgbClr val="FFFFFF"/>
              </a:solidFill>
              <a:ea typeface="Calibri"/>
              <a:cs typeface="Calibri"/>
            </a:endParaRPr>
          </a:p>
          <a:p>
            <a:pPr marL="228600" indent="-228600">
              <a:buFont typeface=""/>
              <a:buAutoNum type="arabicPeriod"/>
            </a:pPr>
            <a:r>
              <a:rPr lang="en-US" sz="3000">
                <a:solidFill>
                  <a:srgbClr val="FFFFFF"/>
                </a:solidFill>
              </a:rPr>
              <a:t>Predictive Modeling:</a:t>
            </a:r>
            <a:endParaRPr lang="en-US" sz="3000">
              <a:solidFill>
                <a:srgbClr val="FFFFFF"/>
              </a:solidFill>
              <a:ea typeface="Calibri"/>
              <a:cs typeface="Calibri"/>
            </a:endParaRPr>
          </a:p>
          <a:p>
            <a:pPr marL="228600" lvl="1" indent="-228600">
              <a:buFont typeface=""/>
              <a:buChar char="•"/>
            </a:pPr>
            <a:r>
              <a:rPr lang="en-US" sz="3000">
                <a:solidFill>
                  <a:srgbClr val="FFFFFF"/>
                </a:solidFill>
              </a:rPr>
              <a:t>Logistic Regression, Decision Trees, and Random Forests to evaluate crash severity predictors.</a:t>
            </a:r>
            <a:endParaRPr lang="en-US">
              <a:ea typeface="Calibri"/>
              <a:cs typeface="Calibri"/>
            </a:endParaRPr>
          </a:p>
        </p:txBody>
      </p:sp>
      <p:sp>
        <p:nvSpPr>
          <p:cNvPr id="21" name="TextBox 20">
            <a:extLst>
              <a:ext uri="{FF2B5EF4-FFF2-40B4-BE49-F238E27FC236}">
                <a16:creationId xmlns:a16="http://schemas.microsoft.com/office/drawing/2014/main" id="{A232458F-1A4A-46C5-1061-A5139882CA18}"/>
              </a:ext>
            </a:extLst>
          </p:cNvPr>
          <p:cNvSpPr txBox="1"/>
          <p:nvPr/>
        </p:nvSpPr>
        <p:spPr>
          <a:xfrm>
            <a:off x="3810000" y="515863"/>
            <a:ext cx="9318170" cy="934615"/>
          </a:xfrm>
          <a:prstGeom prst="rect">
            <a:avLst/>
          </a:prstGeom>
          <a:noFill/>
        </p:spPr>
        <p:txBody>
          <a:bodyPr wrap="square">
            <a:spAutoFit/>
          </a:bodyPr>
          <a:lstStyle/>
          <a:p>
            <a:pPr algn="ctr">
              <a:lnSpc>
                <a:spcPts val="6701"/>
              </a:lnSpc>
            </a:pPr>
            <a:r>
              <a:rPr lang="en-US" sz="5400" b="1">
                <a:solidFill>
                  <a:schemeClr val="tx1">
                    <a:lumMod val="95000"/>
                  </a:schemeClr>
                </a:solidFill>
                <a:latin typeface="DM Sans Bold"/>
                <a:ea typeface="DM Sans Bold"/>
                <a:cs typeface="DM Sans Bold"/>
              </a:rPr>
              <a:t>Research Methodology</a:t>
            </a:r>
          </a:p>
        </p:txBody>
      </p:sp>
      <p:sp>
        <p:nvSpPr>
          <p:cNvPr id="23" name="Freeform 16"/>
          <p:cNvSpPr/>
          <p:nvPr/>
        </p:nvSpPr>
        <p:spPr>
          <a:xfrm>
            <a:off x="1793886" y="2400300"/>
            <a:ext cx="4423908" cy="539063"/>
          </a:xfrm>
          <a:custGeom>
            <a:avLst/>
            <a:gdLst/>
            <a:ahLst/>
            <a:cxnLst/>
            <a:rect l="l" t="t" r="r" b="b"/>
            <a:pathLst>
              <a:path w="860205" h="141975">
                <a:moveTo>
                  <a:pt x="0" y="0"/>
                </a:moveTo>
                <a:lnTo>
                  <a:pt x="860205" y="0"/>
                </a:lnTo>
                <a:lnTo>
                  <a:pt x="860205" y="141975"/>
                </a:lnTo>
                <a:lnTo>
                  <a:pt x="0" y="141975"/>
                </a:lnTo>
                <a:close/>
              </a:path>
            </a:pathLst>
          </a:custGeom>
          <a:solidFill>
            <a:srgbClr val="5267C8"/>
          </a:solidFill>
        </p:spPr>
        <p:txBody>
          <a:bodyPr lIns="91440" tIns="45720" rIns="91440" bIns="45720" anchor="t"/>
          <a:lstStyle/>
          <a:p>
            <a:r>
              <a:rPr lang="en-US" sz="3200" b="1">
                <a:solidFill>
                  <a:schemeClr val="bg1"/>
                </a:solidFill>
                <a:latin typeface="Times New Roman"/>
                <a:ea typeface="Calibri"/>
                <a:cs typeface="Arial"/>
              </a:rPr>
              <a:t>Data Analysis </a:t>
            </a:r>
            <a:br>
              <a:rPr lang="en-US" sz="3200"/>
            </a:br>
            <a:endParaRPr lang="en-US" sz="3200"/>
          </a:p>
        </p:txBody>
      </p:sp>
      <p:grpSp>
        <p:nvGrpSpPr>
          <p:cNvPr id="25" name="Group 12"/>
          <p:cNvGrpSpPr/>
          <p:nvPr/>
        </p:nvGrpSpPr>
        <p:grpSpPr>
          <a:xfrm>
            <a:off x="11301961" y="2183308"/>
            <a:ext cx="4423907" cy="809230"/>
            <a:chOff x="0" y="-57150"/>
            <a:chExt cx="775334" cy="213130"/>
          </a:xfrm>
        </p:grpSpPr>
        <p:sp>
          <p:nvSpPr>
            <p:cNvPr id="28" name="Freeform 13"/>
            <p:cNvSpPr/>
            <p:nvPr/>
          </p:nvSpPr>
          <p:spPr>
            <a:xfrm>
              <a:off x="0" y="14005"/>
              <a:ext cx="775334" cy="141975"/>
            </a:xfrm>
            <a:custGeom>
              <a:avLst/>
              <a:gdLst/>
              <a:ahLst/>
              <a:cxnLst/>
              <a:rect l="l" t="t" r="r" b="b"/>
              <a:pathLst>
                <a:path w="775334" h="141975">
                  <a:moveTo>
                    <a:pt x="0" y="0"/>
                  </a:moveTo>
                  <a:lnTo>
                    <a:pt x="775334" y="0"/>
                  </a:lnTo>
                  <a:lnTo>
                    <a:pt x="775334" y="141975"/>
                  </a:lnTo>
                  <a:lnTo>
                    <a:pt x="0" y="141975"/>
                  </a:lnTo>
                  <a:close/>
                </a:path>
              </a:pathLst>
            </a:custGeom>
            <a:solidFill>
              <a:srgbClr val="5267C8"/>
            </a:solidFill>
          </p:spPr>
          <p:txBody>
            <a:bodyPr lIns="91440" tIns="45720" rIns="91440" bIns="45720" anchor="t"/>
            <a:lstStyle/>
            <a:p>
              <a:r>
                <a:rPr lang="en-US" sz="3200" b="1">
                  <a:solidFill>
                    <a:schemeClr val="bg1"/>
                  </a:solidFill>
                </a:rPr>
                <a:t>Research Design</a:t>
              </a:r>
            </a:p>
          </p:txBody>
        </p:sp>
        <p:sp>
          <p:nvSpPr>
            <p:cNvPr id="30" name="TextBox 14"/>
            <p:cNvSpPr txBox="1"/>
            <p:nvPr/>
          </p:nvSpPr>
          <p:spPr>
            <a:xfrm>
              <a:off x="0" y="-57150"/>
              <a:ext cx="775334" cy="199125"/>
            </a:xfrm>
            <a:prstGeom prst="rect">
              <a:avLst/>
            </a:prstGeom>
          </p:spPr>
          <p:txBody>
            <a:bodyPr lIns="50800" tIns="50800" rIns="50800" bIns="50800" rtlCol="0" anchor="ctr"/>
            <a:lstStyle/>
            <a:p>
              <a:pPr algn="ctr">
                <a:lnSpc>
                  <a:spcPts val="3637"/>
                </a:lnSpc>
              </a:pPr>
              <a:endParaRPr/>
            </a:p>
          </p:txBody>
        </p:sp>
      </p:grpSp>
    </p:spTree>
    <p:extLst>
      <p:ext uri="{BB962C8B-B14F-4D97-AF65-F5344CB8AC3E}">
        <p14:creationId xmlns:p14="http://schemas.microsoft.com/office/powerpoint/2010/main" val="1014597751"/>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red chart with white text&#10;&#10;Description automatically generated">
            <a:extLst>
              <a:ext uri="{FF2B5EF4-FFF2-40B4-BE49-F238E27FC236}">
                <a16:creationId xmlns:a16="http://schemas.microsoft.com/office/drawing/2014/main" id="{B757E9FB-7300-F97E-4886-341D4DC09B31}"/>
              </a:ext>
            </a:extLst>
          </p:cNvPr>
          <p:cNvPicPr>
            <a:picLocks noChangeAspect="1"/>
          </p:cNvPicPr>
          <p:nvPr/>
        </p:nvPicPr>
        <p:blipFill>
          <a:blip r:embed="rId2"/>
          <a:stretch>
            <a:fillRect/>
          </a:stretch>
        </p:blipFill>
        <p:spPr>
          <a:xfrm>
            <a:off x="8407894" y="755897"/>
            <a:ext cx="9595280" cy="9307866"/>
          </a:xfrm>
          <a:prstGeom prst="rect">
            <a:avLst/>
          </a:prstGeom>
        </p:spPr>
      </p:pic>
      <p:pic>
        <p:nvPicPr>
          <p:cNvPr id="2" name="Picture 1" descr="A white box with black text&#10;&#10;Description automatically generated">
            <a:extLst>
              <a:ext uri="{FF2B5EF4-FFF2-40B4-BE49-F238E27FC236}">
                <a16:creationId xmlns:a16="http://schemas.microsoft.com/office/drawing/2014/main" id="{A8384E55-E4D7-54C4-DBDE-F2FE5CC47C44}"/>
              </a:ext>
            </a:extLst>
          </p:cNvPr>
          <p:cNvPicPr>
            <a:picLocks noChangeAspect="1"/>
          </p:cNvPicPr>
          <p:nvPr/>
        </p:nvPicPr>
        <p:blipFill>
          <a:blip r:embed="rId3"/>
          <a:stretch>
            <a:fillRect/>
          </a:stretch>
        </p:blipFill>
        <p:spPr>
          <a:xfrm>
            <a:off x="-2822" y="741900"/>
            <a:ext cx="8490969" cy="9392776"/>
          </a:xfrm>
          <a:prstGeom prst="rect">
            <a:avLst/>
          </a:prstGeom>
        </p:spPr>
      </p:pic>
    </p:spTree>
    <p:extLst>
      <p:ext uri="{BB962C8B-B14F-4D97-AF65-F5344CB8AC3E}">
        <p14:creationId xmlns:p14="http://schemas.microsoft.com/office/powerpoint/2010/main" val="28877885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t="-39000" b="-39000"/>
          </a:stretch>
        </a:blip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18287997" cy="2363932"/>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3284" cy="236319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1"/>
            <a:ext cx="18288002" cy="2361466"/>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FF9C54EF-6C46-ACA0-87C0-B2DD95C02FC9}"/>
              </a:ext>
            </a:extLst>
          </p:cNvPr>
          <p:cNvSpPr txBox="1"/>
          <p:nvPr/>
        </p:nvSpPr>
        <p:spPr>
          <a:xfrm>
            <a:off x="1049569" y="372057"/>
            <a:ext cx="10595582" cy="1738800"/>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nSpc>
                <a:spcPct val="90000"/>
              </a:lnSpc>
              <a:spcBef>
                <a:spcPct val="0"/>
              </a:spcBef>
              <a:spcAft>
                <a:spcPts val="600"/>
              </a:spcAft>
            </a:pPr>
            <a:r>
              <a:rPr lang="en-US" sz="6000" kern="1200">
                <a:solidFill>
                  <a:srgbClr val="FFFFFF"/>
                </a:solidFill>
                <a:latin typeface="+mj-lt"/>
                <a:ea typeface="+mj-ea"/>
                <a:cs typeface="+mj-cs"/>
              </a:rPr>
              <a:t>Models</a:t>
            </a:r>
          </a:p>
        </p:txBody>
      </p:sp>
      <p:pic>
        <p:nvPicPr>
          <p:cNvPr id="2" name="Picture 1">
            <a:extLst>
              <a:ext uri="{FF2B5EF4-FFF2-40B4-BE49-F238E27FC236}">
                <a16:creationId xmlns:a16="http://schemas.microsoft.com/office/drawing/2014/main" id="{13E6E1A6-4DEA-4A65-ED98-4786AFBFC173}"/>
              </a:ext>
            </a:extLst>
          </p:cNvPr>
          <p:cNvPicPr>
            <a:picLocks noChangeAspect="1"/>
          </p:cNvPicPr>
          <p:nvPr/>
        </p:nvPicPr>
        <p:blipFill>
          <a:blip r:embed="rId3"/>
          <a:srcRect r="3231"/>
          <a:stretch/>
        </p:blipFill>
        <p:spPr>
          <a:xfrm>
            <a:off x="2479442" y="2980754"/>
            <a:ext cx="13704895" cy="6678240"/>
          </a:xfrm>
          <a:prstGeom prst="rect">
            <a:avLst/>
          </a:prstGeom>
        </p:spPr>
      </p:pic>
    </p:spTree>
    <p:extLst>
      <p:ext uri="{BB962C8B-B14F-4D97-AF65-F5344CB8AC3E}">
        <p14:creationId xmlns:p14="http://schemas.microsoft.com/office/powerpoint/2010/main" val="33937688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84A58FB-3254-280C-FB5B-9E0F1929FD14}"/>
              </a:ext>
            </a:extLst>
          </p:cNvPr>
          <p:cNvPicPr>
            <a:picLocks noChangeAspect="1"/>
          </p:cNvPicPr>
          <p:nvPr/>
        </p:nvPicPr>
        <p:blipFill>
          <a:blip r:embed="rId2"/>
          <a:stretch>
            <a:fillRect/>
          </a:stretch>
        </p:blipFill>
        <p:spPr>
          <a:xfrm>
            <a:off x="966302" y="1999342"/>
            <a:ext cx="7937499" cy="6548437"/>
          </a:xfrm>
          <a:prstGeom prst="rect">
            <a:avLst/>
          </a:prstGeom>
        </p:spPr>
      </p:pic>
      <p:pic>
        <p:nvPicPr>
          <p:cNvPr id="4" name="Picture 3">
            <a:extLst>
              <a:ext uri="{FF2B5EF4-FFF2-40B4-BE49-F238E27FC236}">
                <a16:creationId xmlns:a16="http://schemas.microsoft.com/office/drawing/2014/main" id="{3AE1F00D-857F-EF1C-1ECE-F2E1721CD1CC}"/>
              </a:ext>
            </a:extLst>
          </p:cNvPr>
          <p:cNvPicPr>
            <a:picLocks noChangeAspect="1"/>
          </p:cNvPicPr>
          <p:nvPr/>
        </p:nvPicPr>
        <p:blipFill>
          <a:blip r:embed="rId3"/>
          <a:stretch>
            <a:fillRect/>
          </a:stretch>
        </p:blipFill>
        <p:spPr>
          <a:xfrm>
            <a:off x="9385297" y="2881312"/>
            <a:ext cx="7937501" cy="4524375"/>
          </a:xfrm>
          <a:prstGeom prst="rect">
            <a:avLst/>
          </a:prstGeom>
        </p:spPr>
      </p:pic>
      <p:sp>
        <p:nvSpPr>
          <p:cNvPr id="20" name="Freeform 16">
            <a:extLst>
              <a:ext uri="{FF2B5EF4-FFF2-40B4-BE49-F238E27FC236}">
                <a16:creationId xmlns:a16="http://schemas.microsoft.com/office/drawing/2014/main" id="{B095EA87-3EEA-B804-BF09-F628F96938AE}"/>
              </a:ext>
            </a:extLst>
          </p:cNvPr>
          <p:cNvSpPr/>
          <p:nvPr/>
        </p:nvSpPr>
        <p:spPr>
          <a:xfrm rot="10800000" flipH="1" flipV="1">
            <a:off x="10277538" y="1013238"/>
            <a:ext cx="5846282" cy="805642"/>
          </a:xfrm>
          <a:custGeom>
            <a:avLst/>
            <a:gdLst/>
            <a:ahLst/>
            <a:cxnLst/>
            <a:rect l="l" t="t" r="r" b="b"/>
            <a:pathLst>
              <a:path w="860205" h="141975">
                <a:moveTo>
                  <a:pt x="0" y="0"/>
                </a:moveTo>
                <a:lnTo>
                  <a:pt x="860205" y="0"/>
                </a:lnTo>
                <a:lnTo>
                  <a:pt x="860205" y="141975"/>
                </a:lnTo>
                <a:lnTo>
                  <a:pt x="0" y="141975"/>
                </a:lnTo>
                <a:close/>
              </a:path>
            </a:pathLst>
          </a:custGeom>
          <a:solidFill>
            <a:srgbClr val="5267C8"/>
          </a:solidFill>
        </p:spPr>
        <p:txBody>
          <a:bodyPr lIns="91440" tIns="45720" rIns="91440" bIns="45720" anchor="t"/>
          <a:lstStyle/>
          <a:p>
            <a:r>
              <a:rPr lang="en-US" sz="3200" b="1">
                <a:solidFill>
                  <a:schemeClr val="bg1"/>
                </a:solidFill>
                <a:latin typeface="Times New Roman"/>
                <a:ea typeface="Calibri"/>
                <a:cs typeface="Arial"/>
              </a:rPr>
              <a:t>Decision Tree with  Grid search  </a:t>
            </a:r>
            <a:br>
              <a:rPr lang="en-US" sz="3200"/>
            </a:br>
            <a:endParaRPr lang="en-US" sz="3200">
              <a:ea typeface="Calibri"/>
              <a:cs typeface="Calibri"/>
            </a:endParaRPr>
          </a:p>
        </p:txBody>
      </p:sp>
    </p:spTree>
    <p:extLst>
      <p:ext uri="{BB962C8B-B14F-4D97-AF65-F5344CB8AC3E}">
        <p14:creationId xmlns:p14="http://schemas.microsoft.com/office/powerpoint/2010/main" val="20060565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7F3F2"/>
        </a:solidFill>
        <a:effectLst/>
      </p:bgPr>
    </p:bg>
    <p:spTree>
      <p:nvGrpSpPr>
        <p:cNvPr id="1" name=""/>
        <p:cNvGrpSpPr/>
        <p:nvPr/>
      </p:nvGrpSpPr>
      <p:grpSpPr>
        <a:xfrm>
          <a:off x="0" y="0"/>
          <a:ext cx="0" cy="0"/>
          <a:chOff x="0" y="0"/>
          <a:chExt cx="0" cy="0"/>
        </a:xfrm>
      </p:grpSpPr>
      <p:sp>
        <p:nvSpPr>
          <p:cNvPr id="2" name="Freeform 2"/>
          <p:cNvSpPr/>
          <p:nvPr/>
        </p:nvSpPr>
        <p:spPr>
          <a:xfrm rot="5400000">
            <a:off x="454767" y="1730349"/>
            <a:ext cx="5876801" cy="6073750"/>
          </a:xfrm>
          <a:custGeom>
            <a:avLst/>
            <a:gdLst/>
            <a:ahLst/>
            <a:cxnLst/>
            <a:rect l="l" t="t" r="r" b="b"/>
            <a:pathLst>
              <a:path w="2054310" h="6064382">
                <a:moveTo>
                  <a:pt x="0" y="0"/>
                </a:moveTo>
                <a:lnTo>
                  <a:pt x="2054309" y="0"/>
                </a:lnTo>
                <a:lnTo>
                  <a:pt x="2054309" y="6064383"/>
                </a:lnTo>
                <a:lnTo>
                  <a:pt x="0" y="6064383"/>
                </a:lnTo>
                <a:lnTo>
                  <a:pt x="0" y="0"/>
                </a:lnTo>
                <a:close/>
              </a:path>
            </a:pathLst>
          </a:custGeom>
          <a:blipFill>
            <a:blip r:embed="rId2">
              <a:alphaModFix amt="80000"/>
            </a:blip>
            <a:stretch>
              <a:fillRect/>
            </a:stretch>
          </a:blipFill>
        </p:spPr>
        <p:txBody>
          <a:bodyPr/>
          <a:lstStyle/>
          <a:p>
            <a:endParaRPr lang="en-US"/>
          </a:p>
        </p:txBody>
      </p:sp>
      <p:grpSp>
        <p:nvGrpSpPr>
          <p:cNvPr id="6" name="Group 6"/>
          <p:cNvGrpSpPr/>
          <p:nvPr/>
        </p:nvGrpSpPr>
        <p:grpSpPr>
          <a:xfrm>
            <a:off x="176196" y="312140"/>
            <a:ext cx="6722289" cy="9223248"/>
            <a:chOff x="-100476" y="-57150"/>
            <a:chExt cx="3794389" cy="1276713"/>
          </a:xfrm>
        </p:grpSpPr>
        <p:sp>
          <p:nvSpPr>
            <p:cNvPr id="7" name="Freeform 7"/>
            <p:cNvSpPr/>
            <p:nvPr/>
          </p:nvSpPr>
          <p:spPr>
            <a:xfrm>
              <a:off x="-100476" y="5187"/>
              <a:ext cx="3794389" cy="1214376"/>
            </a:xfrm>
            <a:custGeom>
              <a:avLst/>
              <a:gdLst/>
              <a:ahLst/>
              <a:cxnLst/>
              <a:rect l="l" t="t" r="r" b="b"/>
              <a:pathLst>
                <a:path w="3693913" h="1219563">
                  <a:moveTo>
                    <a:pt x="0" y="0"/>
                  </a:moveTo>
                  <a:lnTo>
                    <a:pt x="3693913" y="0"/>
                  </a:lnTo>
                  <a:lnTo>
                    <a:pt x="3693913" y="1219563"/>
                  </a:lnTo>
                  <a:lnTo>
                    <a:pt x="0" y="1219563"/>
                  </a:lnTo>
                  <a:close/>
                </a:path>
              </a:pathLst>
            </a:custGeom>
            <a:solidFill>
              <a:srgbClr val="FFFFFF"/>
            </a:solidFill>
          </p:spPr>
          <p:txBody>
            <a:bodyPr/>
            <a:lstStyle/>
            <a:p>
              <a:endParaRPr lang="en-US"/>
            </a:p>
          </p:txBody>
        </p:sp>
        <p:sp>
          <p:nvSpPr>
            <p:cNvPr id="8" name="TextBox 8"/>
            <p:cNvSpPr txBox="1"/>
            <p:nvPr/>
          </p:nvSpPr>
          <p:spPr>
            <a:xfrm>
              <a:off x="0" y="-57150"/>
              <a:ext cx="3693913" cy="1276713"/>
            </a:xfrm>
            <a:prstGeom prst="rect">
              <a:avLst/>
            </a:prstGeom>
          </p:spPr>
          <p:txBody>
            <a:bodyPr lIns="50800" tIns="50800" rIns="50800" bIns="50800" rtlCol="0" anchor="ctr"/>
            <a:lstStyle/>
            <a:p>
              <a:pPr algn="ctr">
                <a:lnSpc>
                  <a:spcPts val="3637"/>
                </a:lnSpc>
              </a:pPr>
              <a:endParaRPr/>
            </a:p>
          </p:txBody>
        </p:sp>
      </p:grpSp>
      <p:grpSp>
        <p:nvGrpSpPr>
          <p:cNvPr id="12" name="Group 12"/>
          <p:cNvGrpSpPr/>
          <p:nvPr/>
        </p:nvGrpSpPr>
        <p:grpSpPr>
          <a:xfrm>
            <a:off x="573856" y="805120"/>
            <a:ext cx="6085096" cy="1382256"/>
            <a:chOff x="0" y="-70600"/>
            <a:chExt cx="1035131" cy="212575"/>
          </a:xfrm>
        </p:grpSpPr>
        <p:sp>
          <p:nvSpPr>
            <p:cNvPr id="13" name="Freeform 13"/>
            <p:cNvSpPr/>
            <p:nvPr/>
          </p:nvSpPr>
          <p:spPr>
            <a:xfrm>
              <a:off x="1594" y="-70600"/>
              <a:ext cx="1033537" cy="212575"/>
            </a:xfrm>
            <a:custGeom>
              <a:avLst/>
              <a:gdLst/>
              <a:ahLst/>
              <a:cxnLst/>
              <a:rect l="l" t="t" r="r" b="b"/>
              <a:pathLst>
                <a:path w="1035131" h="141975">
                  <a:moveTo>
                    <a:pt x="0" y="0"/>
                  </a:moveTo>
                  <a:lnTo>
                    <a:pt x="1035131" y="0"/>
                  </a:lnTo>
                  <a:lnTo>
                    <a:pt x="1035131" y="141975"/>
                  </a:lnTo>
                  <a:lnTo>
                    <a:pt x="0" y="141975"/>
                  </a:lnTo>
                  <a:close/>
                </a:path>
              </a:pathLst>
            </a:custGeom>
            <a:solidFill>
              <a:srgbClr val="5267C8"/>
            </a:solidFill>
          </p:spPr>
          <p:txBody>
            <a:bodyPr lIns="91440" tIns="45720" rIns="91440" bIns="45720" anchor="t"/>
            <a:lstStyle/>
            <a:p>
              <a:r>
                <a:rPr lang="en-US" sz="2800" b="1">
                  <a:solidFill>
                    <a:schemeClr val="bg1"/>
                  </a:solidFill>
                  <a:latin typeface="Times New Roman"/>
                  <a:ea typeface="Calibri"/>
                  <a:cs typeface="Calibri"/>
                </a:rPr>
                <a:t>What is the relationship between speed limits and crash types?</a:t>
              </a:r>
            </a:p>
            <a:p>
              <a:endParaRPr lang="en-US">
                <a:ea typeface="Calibri"/>
                <a:cs typeface="Calibri"/>
              </a:endParaRPr>
            </a:p>
          </p:txBody>
        </p:sp>
        <p:sp>
          <p:nvSpPr>
            <p:cNvPr id="14" name="TextBox 14"/>
            <p:cNvSpPr txBox="1"/>
            <p:nvPr/>
          </p:nvSpPr>
          <p:spPr>
            <a:xfrm>
              <a:off x="0" y="-57150"/>
              <a:ext cx="1035131" cy="199125"/>
            </a:xfrm>
            <a:prstGeom prst="rect">
              <a:avLst/>
            </a:prstGeom>
          </p:spPr>
          <p:txBody>
            <a:bodyPr lIns="50800" tIns="50800" rIns="50800" bIns="50800" rtlCol="0" anchor="ctr"/>
            <a:lstStyle/>
            <a:p>
              <a:pPr algn="ctr">
                <a:lnSpc>
                  <a:spcPts val="3637"/>
                </a:lnSpc>
              </a:pPr>
              <a:endParaRPr/>
            </a:p>
          </p:txBody>
        </p:sp>
      </p:grpSp>
      <p:sp>
        <p:nvSpPr>
          <p:cNvPr id="20" name="TextBox 20"/>
          <p:cNvSpPr txBox="1"/>
          <p:nvPr/>
        </p:nvSpPr>
        <p:spPr>
          <a:xfrm>
            <a:off x="583226" y="2700103"/>
            <a:ext cx="6076866" cy="6032421"/>
          </a:xfrm>
          <a:prstGeom prst="rect">
            <a:avLst/>
          </a:prstGeom>
        </p:spPr>
        <p:txBody>
          <a:bodyPr wrap="square" lIns="0" tIns="0" rIns="0" bIns="0" rtlCol="0" anchor="t">
            <a:spAutoFit/>
          </a:bodyPr>
          <a:lstStyle/>
          <a:p>
            <a:pPr marL="457200" indent="-457200" fontAlgn="base">
              <a:spcBef>
                <a:spcPts val="1200"/>
              </a:spcBef>
              <a:buFont typeface="Arial"/>
              <a:buChar char="•"/>
            </a:pPr>
            <a:r>
              <a:rPr lang="en-US" sz="2800" b="1" i="0" u="none" strike="noStrike" dirty="0">
                <a:solidFill>
                  <a:srgbClr val="000000"/>
                </a:solidFill>
                <a:effectLst/>
                <a:latin typeface="Times New Roman"/>
                <a:cs typeface="Times New Roman"/>
              </a:rPr>
              <a:t>Urban Zones (20–40 mph)</a:t>
            </a:r>
            <a:r>
              <a:rPr lang="en-US" sz="2800" b="0" i="0" u="none" strike="noStrike" dirty="0">
                <a:solidFill>
                  <a:srgbClr val="000000"/>
                </a:solidFill>
                <a:effectLst/>
                <a:latin typeface="Times New Roman"/>
                <a:cs typeface="Times New Roman"/>
              </a:rPr>
              <a:t>:</a:t>
            </a:r>
            <a:r>
              <a:rPr lang="en-US" sz="2800" dirty="0">
                <a:solidFill>
                  <a:srgbClr val="000000"/>
                </a:solidFill>
                <a:latin typeface="Times New Roman"/>
                <a:cs typeface="Times New Roman"/>
              </a:rPr>
              <a:t> severity level is low. This might be due to the high traffic density and frequent interaction with pedestrians and cyclists. </a:t>
            </a:r>
          </a:p>
          <a:p>
            <a:pPr marL="457200" indent="-457200" fontAlgn="base">
              <a:buFont typeface="Arial"/>
              <a:buChar char="•"/>
            </a:pPr>
            <a:r>
              <a:rPr lang="en-US" sz="2800" b="1" i="0" u="none" strike="noStrike" dirty="0">
                <a:solidFill>
                  <a:srgbClr val="000000"/>
                </a:solidFill>
                <a:effectLst/>
                <a:latin typeface="Times New Roman"/>
                <a:cs typeface="Times New Roman"/>
              </a:rPr>
              <a:t>High-Speed Zones (50+ mph)</a:t>
            </a:r>
            <a:r>
              <a:rPr lang="en-US" sz="2800" b="0" i="0" u="none" strike="noStrike" dirty="0">
                <a:solidFill>
                  <a:srgbClr val="000000"/>
                </a:solidFill>
                <a:effectLst/>
                <a:latin typeface="Times New Roman"/>
                <a:cs typeface="Times New Roman"/>
              </a:rPr>
              <a:t>: Fewer but more severe crashes, including overturned vehicles</a:t>
            </a:r>
            <a:r>
              <a:rPr lang="en-US" sz="2800" dirty="0">
                <a:solidFill>
                  <a:srgbClr val="000000"/>
                </a:solidFill>
                <a:latin typeface="Times New Roman"/>
                <a:cs typeface="Times New Roman"/>
              </a:rPr>
              <a:t>. The possible actions for these crashes are intoxicated drivers and over speeding. </a:t>
            </a:r>
            <a:endParaRPr lang="en-US" sz="2800" b="0" i="0" u="none" strike="noStrike" dirty="0">
              <a:solidFill>
                <a:srgbClr val="000000"/>
              </a:solidFill>
              <a:effectLst/>
              <a:latin typeface="Times New Roman"/>
              <a:cs typeface="Times New Roman"/>
            </a:endParaRPr>
          </a:p>
          <a:p>
            <a:pPr>
              <a:buFont typeface="Arial" panose="020B0604020202020204" pitchFamily="34" charset="0"/>
              <a:buChar char="•"/>
            </a:pPr>
            <a:endParaRPr lang="en-US" sz="2800" b="1" dirty="0">
              <a:solidFill>
                <a:srgbClr val="000000"/>
              </a:solidFill>
              <a:latin typeface="Times New Roman"/>
              <a:cs typeface="Times New Roman"/>
            </a:endParaRPr>
          </a:p>
          <a:p>
            <a:pPr>
              <a:buFont typeface="Arial" panose="020B0604020202020204" pitchFamily="34" charset="0"/>
              <a:buChar char="•"/>
            </a:pPr>
            <a:r>
              <a:rPr lang="en-US" sz="2800" b="1" i="0" u="none" strike="noStrike" dirty="0">
                <a:solidFill>
                  <a:srgbClr val="000000"/>
                </a:solidFill>
                <a:effectLst/>
                <a:latin typeface="Times New Roman"/>
                <a:cs typeface="Times New Roman"/>
              </a:rPr>
              <a:t>Implication</a:t>
            </a:r>
            <a:r>
              <a:rPr lang="en-US" sz="2800" b="0" i="0" u="none" strike="noStrike" dirty="0">
                <a:solidFill>
                  <a:srgbClr val="000000"/>
                </a:solidFill>
                <a:effectLst/>
                <a:latin typeface="Times New Roman"/>
                <a:cs typeface="Times New Roman"/>
              </a:rPr>
              <a:t>: </a:t>
            </a:r>
            <a:r>
              <a:rPr lang="en-US" sz="2800" dirty="0">
                <a:solidFill>
                  <a:srgbClr val="000000"/>
                </a:solidFill>
                <a:latin typeface="Times New Roman"/>
                <a:cs typeface="Times New Roman"/>
              </a:rPr>
              <a:t>in order to eradicate such collisions interventions like traffic signals and sign boards are placed. </a:t>
            </a:r>
            <a:endParaRPr lang="en-US" sz="2800" dirty="0">
              <a:solidFill>
                <a:srgbClr val="000000"/>
              </a:solidFill>
              <a:latin typeface="Times New Roman"/>
              <a:ea typeface="DM Sans"/>
              <a:cs typeface="Times New Roman"/>
            </a:endParaRPr>
          </a:p>
        </p:txBody>
      </p:sp>
      <p:pic>
        <p:nvPicPr>
          <p:cNvPr id="23" name="Picture 22" descr="A graph of a speed limit">
            <a:extLst>
              <a:ext uri="{FF2B5EF4-FFF2-40B4-BE49-F238E27FC236}">
                <a16:creationId xmlns:a16="http://schemas.microsoft.com/office/drawing/2014/main" id="{DDC7862C-E33F-2421-38E9-733F0CF49880}"/>
              </a:ext>
            </a:extLst>
          </p:cNvPr>
          <p:cNvPicPr>
            <a:picLocks noChangeAspect="1"/>
          </p:cNvPicPr>
          <p:nvPr/>
        </p:nvPicPr>
        <p:blipFill>
          <a:blip r:embed="rId3"/>
          <a:stretch>
            <a:fillRect/>
          </a:stretch>
        </p:blipFill>
        <p:spPr>
          <a:xfrm>
            <a:off x="7654986" y="299179"/>
            <a:ext cx="10476945" cy="9510634"/>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5930BAEE154404E817E96E3FCA418B2" ma:contentTypeVersion="4" ma:contentTypeDescription="Create a new document." ma:contentTypeScope="" ma:versionID="213c4372d164b0a94283447205eb22d3">
  <xsd:schema xmlns:xsd="http://www.w3.org/2001/XMLSchema" xmlns:xs="http://www.w3.org/2001/XMLSchema" xmlns:p="http://schemas.microsoft.com/office/2006/metadata/properties" xmlns:ns3="5c7a4a8e-be19-4d39-9d8c-b46162b93b5d" targetNamespace="http://schemas.microsoft.com/office/2006/metadata/properties" ma:root="true" ma:fieldsID="46562aa44279c475f1002d69e6621141" ns3:_="">
    <xsd:import namespace="5c7a4a8e-be19-4d39-9d8c-b46162b93b5d"/>
    <xsd:element name="properties">
      <xsd:complexType>
        <xsd:sequence>
          <xsd:element name="documentManagement">
            <xsd:complexType>
              <xsd:all>
                <xsd:element ref="ns3:MediaServiceMetadata" minOccurs="0"/>
                <xsd:element ref="ns3:MediaServiceFastMetadata" minOccurs="0"/>
                <xsd:element ref="ns3:MediaServiceObjectDetectorVersions"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c7a4a8e-be19-4d39-9d8c-b46162b93b5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MediaServiceSearchProperties" ma:index="11" nillable="true" ma:displayName="MediaServiceSearchProperties" ma:hidden="true" ma:internalName="MediaServiceSearchPropertie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BB9E9E76-A15D-4C36-8A7C-61905FD390CC}">
  <ds:schemaRefs>
    <ds:schemaRef ds:uri="http://schemas.microsoft.com/sharepoint/v3/contenttype/forms"/>
  </ds:schemaRefs>
</ds:datastoreItem>
</file>

<file path=customXml/itemProps2.xml><?xml version="1.0" encoding="utf-8"?>
<ds:datastoreItem xmlns:ds="http://schemas.openxmlformats.org/officeDocument/2006/customXml" ds:itemID="{03ADE881-44A2-49EF-9F90-F47B0F773B69}">
  <ds:schemaRefs>
    <ds:schemaRef ds:uri="5c7a4a8e-be19-4d39-9d8c-b46162b93b5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2CF05405-42EE-44A0-8C06-4BF8779682E6}">
  <ds:schemaRefs>
    <ds:schemaRef ds:uri="5c7a4a8e-be19-4d39-9d8c-b46162b93b5d"/>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Metadata/LabelInfo.xml><?xml version="1.0" encoding="utf-8"?>
<clbl:labelList xmlns:clbl="http://schemas.microsoft.com/office/2020/mipLabelMetadata">
  <clbl:label id="{37f4b8a2-ad4f-41b5-9a91-284d2cc38f56}" enabled="1" method="Standard" siteId="{70de1992-07c6-480f-a318-a1afcba03983}" contentBits="0" removed="0"/>
</clbl:labelList>
</file>

<file path=docProps/app.xml><?xml version="1.0" encoding="utf-8"?>
<Properties xmlns="http://schemas.openxmlformats.org/officeDocument/2006/extended-properties" xmlns:vt="http://schemas.openxmlformats.org/officeDocument/2006/docPropsVTypes">
  <Application>Microsoft Office PowerPoint</Application>
  <PresentationFormat>Custom</PresentationFormat>
  <Slides>17</Slides>
  <Notes>0</Notes>
  <HiddenSlides>0</HiddenSlides>
  <ScaleCrop>false</ScaleCrop>
  <HeadingPairs>
    <vt:vector size="4" baseType="variant">
      <vt:variant>
        <vt:lpstr>Theme</vt:lpstr>
      </vt:variant>
      <vt:variant>
        <vt:i4>1</vt:i4>
      </vt:variant>
      <vt:variant>
        <vt:lpstr>Slide Titles</vt:lpstr>
      </vt:variant>
      <vt:variant>
        <vt:i4>17</vt:i4>
      </vt:variant>
    </vt:vector>
  </HeadingPairs>
  <TitlesOfParts>
    <vt:vector size="18" baseType="lpstr">
      <vt:lpstr>Office Theme</vt:lpstr>
      <vt:lpstr>Unlocking Insights into Traffic Collisions in Chicago: A Data-Driven Approach to Urban Safety</vt:lpstr>
      <vt:lpstr>Analysis of Traffic collisions in Chicago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Recommendations </vt:lpstr>
      <vt:lpstr>Conclusion</vt:lpstr>
      <vt:lpstr>            </vt:lpstr>
      <vt:lpstr>Acknowledgments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Beige Modern SWOT Analysis Presentation</dc:title>
  <cp:revision>78</cp:revision>
  <dcterms:created xsi:type="dcterms:W3CDTF">2006-08-16T00:00:00Z</dcterms:created>
  <dcterms:modified xsi:type="dcterms:W3CDTF">2024-12-10T00:43:15Z</dcterms:modified>
  <dc:identifier>DAGYS8gc8Xs</dc:identifie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0x01010075930BAEE154404E817E96E3FCA418B2</vt:lpwstr>
  </property>
</Properties>
</file>